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7" r:id="rId3"/>
    <p:sldId id="259" r:id="rId4"/>
    <p:sldId id="260" r:id="rId5"/>
    <p:sldId id="256" r:id="rId6"/>
    <p:sldId id="258" r:id="rId7"/>
    <p:sldId id="263" r:id="rId8"/>
    <p:sldId id="264" r:id="rId9"/>
    <p:sldId id="262" r:id="rId10"/>
    <p:sldId id="261" r:id="rId11"/>
    <p:sldId id="268" r:id="rId1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4D3"/>
    <a:srgbClr val="F6C30A"/>
    <a:srgbClr val="FFF6D1"/>
    <a:srgbClr val="FFFBEA"/>
    <a:srgbClr val="E6E3DA"/>
    <a:srgbClr val="D0CBB8"/>
    <a:srgbClr val="4D4D4D"/>
    <a:srgbClr val="CC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780"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E11179-F96E-445F-BD43-E25B176CE72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D17D2BD-1ADE-4542-87D8-C5186DD9F08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EAF554E-2800-4680-97B8-D10F1BAEBA3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9D683FA-BD19-4114-9774-D6542B44C02D}"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E9AFE4A-6519-4582-B97E-D2F9D0C3E340}"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78B8280-5A80-40A5-BB81-8B7D2DA5252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4C13DAE3-8955-4D6F-8C70-0BA9CA4506A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07C9A04-A90A-4E74-BCAF-F455264C0DD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7414819-E3C3-425D-9B84-97EE4BD74C70}"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BE350EF-714A-4CE8-BDAF-D87400E9D77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0"/>
            <a:ext cx="2286000" cy="61261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0"/>
            <a:ext cx="6705600" cy="61261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6B1BD7B-60A2-42A5-841D-47EF8E40C3A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6E3DA"/>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0" y="0"/>
            <a:ext cx="9144000" cy="990600"/>
          </a:xfrm>
          <a:prstGeom prst="rect">
            <a:avLst/>
          </a:prstGeom>
          <a:gradFill rotWithShape="1">
            <a:gsLst>
              <a:gs pos="0">
                <a:srgbClr val="FFF6D1"/>
              </a:gs>
              <a:gs pos="100000">
                <a:srgbClr val="CC6600"/>
              </a:gs>
            </a:gsLst>
            <a:lin ang="2700000" scaled="1"/>
          </a:grad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2E439CA8-D352-4B8C-89D3-438FF0D0FA11}" type="slidenum">
              <a:rPr lang="en-US"/>
              <a:pPr>
                <a:defRPr/>
              </a:pPr>
              <a:t>‹#›</a:t>
            </a:fld>
            <a:endParaRPr lang="en-US"/>
          </a:p>
        </p:txBody>
      </p:sp>
      <p:pic>
        <p:nvPicPr>
          <p:cNvPr id="1031" name="Picture 8" descr="imglogo3"/>
          <p:cNvPicPr>
            <a:picLocks noChangeAspect="1" noChangeArrowheads="1"/>
          </p:cNvPicPr>
          <p:nvPr userDrawn="1"/>
        </p:nvPicPr>
        <p:blipFill>
          <a:blip r:embed="rId13" cstate="print"/>
          <a:srcRect/>
          <a:stretch>
            <a:fillRect/>
          </a:stretch>
        </p:blipFill>
        <p:spPr bwMode="auto">
          <a:xfrm>
            <a:off x="7010400" y="6342063"/>
            <a:ext cx="1819275" cy="515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Garamond" pitchFamily="18" charset="0"/>
        </a:defRPr>
      </a:lvl2pPr>
      <a:lvl3pPr algn="ctr" rtl="0" eaLnBrk="0" fontAlgn="base" hangingPunct="0">
        <a:spcBef>
          <a:spcPct val="0"/>
        </a:spcBef>
        <a:spcAft>
          <a:spcPct val="0"/>
        </a:spcAft>
        <a:defRPr sz="4400">
          <a:solidFill>
            <a:schemeClr val="tx2"/>
          </a:solidFill>
          <a:latin typeface="Garamond" pitchFamily="18" charset="0"/>
        </a:defRPr>
      </a:lvl3pPr>
      <a:lvl4pPr algn="ctr" rtl="0" eaLnBrk="0" fontAlgn="base" hangingPunct="0">
        <a:spcBef>
          <a:spcPct val="0"/>
        </a:spcBef>
        <a:spcAft>
          <a:spcPct val="0"/>
        </a:spcAft>
        <a:defRPr sz="4400">
          <a:solidFill>
            <a:schemeClr val="tx2"/>
          </a:solidFill>
          <a:latin typeface="Garamond" pitchFamily="18" charset="0"/>
        </a:defRPr>
      </a:lvl4pPr>
      <a:lvl5pPr algn="ctr" rtl="0" eaLnBrk="0" fontAlgn="base" hangingPunct="0">
        <a:spcBef>
          <a:spcPct val="0"/>
        </a:spcBef>
        <a:spcAft>
          <a:spcPct val="0"/>
        </a:spcAft>
        <a:defRPr sz="4400">
          <a:solidFill>
            <a:schemeClr val="tx2"/>
          </a:solidFill>
          <a:latin typeface="Garamond" pitchFamily="18" charset="0"/>
        </a:defRPr>
      </a:lvl5pPr>
      <a:lvl6pPr marL="457200" algn="ctr" rtl="0" fontAlgn="base">
        <a:spcBef>
          <a:spcPct val="0"/>
        </a:spcBef>
        <a:spcAft>
          <a:spcPct val="0"/>
        </a:spcAft>
        <a:defRPr sz="4400">
          <a:solidFill>
            <a:schemeClr val="tx2"/>
          </a:solidFill>
          <a:latin typeface="Garamond" pitchFamily="18" charset="0"/>
        </a:defRPr>
      </a:lvl6pPr>
      <a:lvl7pPr marL="914400" algn="ctr" rtl="0" fontAlgn="base">
        <a:spcBef>
          <a:spcPct val="0"/>
        </a:spcBef>
        <a:spcAft>
          <a:spcPct val="0"/>
        </a:spcAft>
        <a:defRPr sz="4400">
          <a:solidFill>
            <a:schemeClr val="tx2"/>
          </a:solidFill>
          <a:latin typeface="Garamond" pitchFamily="18" charset="0"/>
        </a:defRPr>
      </a:lvl7pPr>
      <a:lvl8pPr marL="1371600" algn="ctr" rtl="0" fontAlgn="base">
        <a:spcBef>
          <a:spcPct val="0"/>
        </a:spcBef>
        <a:spcAft>
          <a:spcPct val="0"/>
        </a:spcAft>
        <a:defRPr sz="4400">
          <a:solidFill>
            <a:schemeClr val="tx2"/>
          </a:solidFill>
          <a:latin typeface="Garamond" pitchFamily="18" charset="0"/>
        </a:defRPr>
      </a:lvl8pPr>
      <a:lvl9pPr marL="1828800" algn="ctr" rtl="0" fontAlgn="base">
        <a:spcBef>
          <a:spcPct val="0"/>
        </a:spcBef>
        <a:spcAft>
          <a:spcPct val="0"/>
        </a:spcAft>
        <a:defRPr sz="4400">
          <a:solidFill>
            <a:schemeClr val="tx2"/>
          </a:solidFill>
          <a:latin typeface="Garamond"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0"/>
            <a:ext cx="9144000" cy="1524000"/>
          </a:xfrm>
          <a:gradFill>
            <a:gsLst>
              <a:gs pos="0">
                <a:srgbClr val="FDF4D3"/>
              </a:gs>
              <a:gs pos="100000">
                <a:srgbClr val="CC6600"/>
              </a:gs>
            </a:gsLst>
          </a:gradFill>
        </p:spPr>
        <p:txBody>
          <a:bodyPr/>
          <a:lstStyle/>
          <a:p>
            <a:pPr eaLnBrk="1" hangingPunct="1"/>
            <a:r>
              <a:rPr lang="en-US" sz="3600" b="1" smtClean="0">
                <a:solidFill>
                  <a:srgbClr val="4D4D4D"/>
                </a:solidFill>
                <a:latin typeface="Verdana" pitchFamily="34" charset="0"/>
              </a:rPr>
              <a:t>Information Marketing Group, Inc.</a:t>
            </a:r>
            <a:br>
              <a:rPr lang="en-US" sz="3600" b="1" smtClean="0">
                <a:solidFill>
                  <a:srgbClr val="4D4D4D"/>
                </a:solidFill>
                <a:latin typeface="Verdana" pitchFamily="34" charset="0"/>
              </a:rPr>
            </a:br>
            <a:endParaRPr lang="en-US" sz="3600" b="1" smtClean="0">
              <a:solidFill>
                <a:srgbClr val="4D4D4D"/>
              </a:solidFill>
              <a:latin typeface="Verdana" pitchFamily="34" charset="0"/>
            </a:endParaRPr>
          </a:p>
        </p:txBody>
      </p:sp>
      <p:sp>
        <p:nvSpPr>
          <p:cNvPr id="2051" name="Rectangle 3"/>
          <p:cNvSpPr>
            <a:spLocks noGrp="1" noChangeArrowheads="1"/>
          </p:cNvSpPr>
          <p:nvPr>
            <p:ph type="subTitle" idx="1"/>
          </p:nvPr>
        </p:nvSpPr>
        <p:spPr>
          <a:xfrm>
            <a:off x="0" y="990600"/>
            <a:ext cx="9144000" cy="533400"/>
          </a:xfrm>
          <a:noFill/>
        </p:spPr>
        <p:txBody>
          <a:bodyPr/>
          <a:lstStyle/>
          <a:p>
            <a:pPr eaLnBrk="1" hangingPunct="1">
              <a:lnSpc>
                <a:spcPct val="90000"/>
              </a:lnSpc>
            </a:pPr>
            <a:r>
              <a:rPr lang="en-US" smtClean="0">
                <a:latin typeface="Verdana" pitchFamily="34" charset="0"/>
              </a:rPr>
              <a:t>Grading Tutorial for iPass Administrators</a:t>
            </a:r>
          </a:p>
          <a:p>
            <a:pPr eaLnBrk="1" hangingPunct="1">
              <a:lnSpc>
                <a:spcPct val="90000"/>
              </a:lnSpc>
            </a:pPr>
            <a:endParaRPr lang="en-US" smtClean="0">
              <a:latin typeface="Verdana" pitchFamily="34" charset="0"/>
            </a:endParaRPr>
          </a:p>
        </p:txBody>
      </p:sp>
      <p:pic>
        <p:nvPicPr>
          <p:cNvPr id="2052" name="Picture 4" descr="imglogo3"/>
          <p:cNvPicPr>
            <a:picLocks noChangeAspect="1" noChangeArrowheads="1"/>
          </p:cNvPicPr>
          <p:nvPr/>
        </p:nvPicPr>
        <p:blipFill>
          <a:blip r:embed="rId3" cstate="print"/>
          <a:srcRect/>
          <a:stretch>
            <a:fillRect/>
          </a:stretch>
        </p:blipFill>
        <p:spPr bwMode="auto">
          <a:xfrm>
            <a:off x="7010400" y="6342063"/>
            <a:ext cx="1819275" cy="515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6D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0"/>
            <a:ext cx="9144000" cy="958850"/>
          </a:xfrm>
        </p:spPr>
        <p:txBody>
          <a:bodyPr/>
          <a:lstStyle/>
          <a:p>
            <a:pPr eaLnBrk="1" hangingPunct="1"/>
            <a:r>
              <a:rPr lang="en-US" sz="4000" smtClean="0">
                <a:latin typeface="Verdana" pitchFamily="34" charset="0"/>
              </a:rPr>
              <a:t>Grading with </a:t>
            </a:r>
            <a:r>
              <a:rPr lang="en-US" sz="5400" i="1" smtClean="0">
                <a:solidFill>
                  <a:srgbClr val="FF6600"/>
                </a:solidFill>
              </a:rPr>
              <a:t>i</a:t>
            </a:r>
            <a:r>
              <a:rPr lang="en-US" sz="5400" i="1" smtClean="0">
                <a:latin typeface="Verdana" pitchFamily="34" charset="0"/>
              </a:rPr>
              <a:t>Pass</a:t>
            </a:r>
          </a:p>
        </p:txBody>
      </p:sp>
      <p:sp>
        <p:nvSpPr>
          <p:cNvPr id="3075" name="Rectangle 3"/>
          <p:cNvSpPr>
            <a:spLocks noGrp="1" noChangeArrowheads="1"/>
          </p:cNvSpPr>
          <p:nvPr>
            <p:ph type="body" idx="1"/>
          </p:nvPr>
        </p:nvSpPr>
        <p:spPr>
          <a:xfrm>
            <a:off x="6400800" y="1219200"/>
            <a:ext cx="2743200" cy="4525963"/>
          </a:xfrm>
        </p:spPr>
        <p:txBody>
          <a:bodyPr/>
          <a:lstStyle/>
          <a:p>
            <a:pPr eaLnBrk="1" hangingPunct="1">
              <a:lnSpc>
                <a:spcPct val="80000"/>
              </a:lnSpc>
            </a:pPr>
            <a:r>
              <a:rPr lang="en-US" sz="2000" smtClean="0">
                <a:latin typeface="Verdana" pitchFamily="34" charset="0"/>
              </a:rPr>
              <a:t>Click on &lt;iTeacher&gt; &lt;Add/Modify Course Grades&gt;</a:t>
            </a:r>
          </a:p>
          <a:p>
            <a:pPr eaLnBrk="1" hangingPunct="1">
              <a:lnSpc>
                <a:spcPct val="80000"/>
              </a:lnSpc>
              <a:buFontTx/>
              <a:buNone/>
            </a:pPr>
            <a:r>
              <a:rPr lang="en-US" sz="2000" smtClean="0">
                <a:latin typeface="Verdana" pitchFamily="34" charset="0"/>
              </a:rPr>
              <a:t> </a:t>
            </a:r>
          </a:p>
          <a:p>
            <a:pPr eaLnBrk="1" hangingPunct="1">
              <a:lnSpc>
                <a:spcPct val="80000"/>
              </a:lnSpc>
            </a:pPr>
            <a:r>
              <a:rPr lang="en-US" sz="2000" smtClean="0">
                <a:latin typeface="Verdana" pitchFamily="34" charset="0"/>
              </a:rPr>
              <a:t>This screen allows teachers to enter grades for students scheduled into their classes only.  Simply click the appropriate term, and select the course of choice.</a:t>
            </a:r>
          </a:p>
        </p:txBody>
      </p:sp>
      <p:pic>
        <p:nvPicPr>
          <p:cNvPr id="3076" name="Picture 5"/>
          <p:cNvPicPr>
            <a:picLocks noChangeAspect="1" noChangeArrowheads="1"/>
          </p:cNvPicPr>
          <p:nvPr/>
        </p:nvPicPr>
        <p:blipFill>
          <a:blip r:embed="rId2" cstate="print"/>
          <a:srcRect l="21875" t="43056" r="14583" b="4167"/>
          <a:stretch>
            <a:fillRect/>
          </a:stretch>
        </p:blipFill>
        <p:spPr bwMode="auto">
          <a:xfrm>
            <a:off x="152400" y="1143000"/>
            <a:ext cx="6172200" cy="472440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6D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smtClean="0">
                <a:latin typeface="Verdana" pitchFamily="34" charset="0"/>
              </a:rPr>
              <a:t>Define Grades</a:t>
            </a:r>
          </a:p>
        </p:txBody>
      </p:sp>
      <p:pic>
        <p:nvPicPr>
          <p:cNvPr id="4099" name="Picture 6"/>
          <p:cNvPicPr>
            <a:picLocks noChangeAspect="1" noChangeArrowheads="1"/>
          </p:cNvPicPr>
          <p:nvPr/>
        </p:nvPicPr>
        <p:blipFill>
          <a:blip r:embed="rId2" cstate="print"/>
          <a:srcRect l="30208" t="22685" r="24826" b="3703"/>
          <a:stretch>
            <a:fillRect/>
          </a:stretch>
        </p:blipFill>
        <p:spPr bwMode="auto">
          <a:xfrm>
            <a:off x="228600" y="1219200"/>
            <a:ext cx="4592638" cy="4953000"/>
          </a:xfrm>
          <a:prstGeom prst="rect">
            <a:avLst/>
          </a:prstGeom>
          <a:noFill/>
          <a:ln w="9525">
            <a:noFill/>
            <a:miter lim="800000"/>
            <a:headEnd/>
            <a:tailEnd/>
          </a:ln>
        </p:spPr>
      </p:pic>
      <p:sp>
        <p:nvSpPr>
          <p:cNvPr id="4100" name="Text Box 7"/>
          <p:cNvSpPr txBox="1">
            <a:spLocks noChangeArrowheads="1"/>
          </p:cNvSpPr>
          <p:nvPr/>
        </p:nvSpPr>
        <p:spPr bwMode="auto">
          <a:xfrm>
            <a:off x="4876800" y="1295400"/>
            <a:ext cx="4267200" cy="5035550"/>
          </a:xfrm>
          <a:prstGeom prst="rect">
            <a:avLst/>
          </a:prstGeom>
          <a:noFill/>
          <a:ln w="9525">
            <a:noFill/>
            <a:miter lim="800000"/>
            <a:headEnd/>
            <a:tailEnd/>
          </a:ln>
        </p:spPr>
        <p:txBody>
          <a:bodyPr>
            <a:spAutoFit/>
          </a:bodyPr>
          <a:lstStyle/>
          <a:p>
            <a:r>
              <a:rPr lang="en-US" b="1" i="1">
                <a:latin typeface="Verdana" pitchFamily="34" charset="0"/>
              </a:rPr>
              <a:t>Go To:</a:t>
            </a:r>
            <a:r>
              <a:rPr lang="en-US" b="1">
                <a:latin typeface="Verdana" pitchFamily="34" charset="0"/>
              </a:rPr>
              <a:t> &lt;Grading System&gt; &lt;Maintenance&gt; &lt;Maintain Grades&gt;</a:t>
            </a:r>
          </a:p>
          <a:p>
            <a:endParaRPr lang="en-US">
              <a:latin typeface="Verdana" pitchFamily="34" charset="0"/>
            </a:endParaRPr>
          </a:p>
          <a:p>
            <a:r>
              <a:rPr lang="en-US">
                <a:latin typeface="Verdana" pitchFamily="34" charset="0"/>
              </a:rPr>
              <a:t>This table is </a:t>
            </a:r>
            <a:r>
              <a:rPr lang="en-US" u="sng">
                <a:latin typeface="Verdana" pitchFamily="34" charset="0"/>
              </a:rPr>
              <a:t>academic year specific</a:t>
            </a:r>
            <a:r>
              <a:rPr lang="en-US">
                <a:latin typeface="Verdana" pitchFamily="34" charset="0"/>
              </a:rPr>
              <a:t> and can be copied from a previous year using &lt;Administration&gt; &lt;End of Year Procedures&gt; &lt;Grades Rollover&gt;. </a:t>
            </a:r>
          </a:p>
          <a:p>
            <a:endParaRPr lang="en-US">
              <a:latin typeface="Verdana" pitchFamily="34" charset="0"/>
            </a:endParaRPr>
          </a:p>
          <a:p>
            <a:r>
              <a:rPr lang="en-US">
                <a:latin typeface="Verdana" pitchFamily="34" charset="0"/>
              </a:rPr>
              <a:t>This table can also be copied by teachers into their Rankbooks to insure consistency.</a:t>
            </a:r>
          </a:p>
          <a:p>
            <a:endParaRPr lang="en-US">
              <a:latin typeface="Verdana" pitchFamily="34" charset="0"/>
            </a:endParaRPr>
          </a:p>
          <a:p>
            <a:r>
              <a:rPr lang="en-US">
                <a:latin typeface="Verdana" pitchFamily="34" charset="0"/>
              </a:rPr>
              <a:t>Review the grades listed.  Click on any piece of data for the grade code that you wish to modify or Click  to define a new grade code.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6D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mtClean="0">
                <a:latin typeface="Verdana" pitchFamily="34" charset="0"/>
              </a:rPr>
              <a:t>Define Comments</a:t>
            </a:r>
          </a:p>
        </p:txBody>
      </p:sp>
      <p:pic>
        <p:nvPicPr>
          <p:cNvPr id="5123" name="Picture 6"/>
          <p:cNvPicPr>
            <a:picLocks noChangeAspect="1" noChangeArrowheads="1"/>
          </p:cNvPicPr>
          <p:nvPr/>
        </p:nvPicPr>
        <p:blipFill>
          <a:blip r:embed="rId2" cstate="print"/>
          <a:srcRect l="20801" t="2995" r="2930" b="60808"/>
          <a:stretch>
            <a:fillRect/>
          </a:stretch>
        </p:blipFill>
        <p:spPr bwMode="auto">
          <a:xfrm>
            <a:off x="685800" y="1085850"/>
            <a:ext cx="7439025" cy="2647950"/>
          </a:xfrm>
          <a:prstGeom prst="rect">
            <a:avLst/>
          </a:prstGeom>
          <a:noFill/>
          <a:ln w="9525">
            <a:noFill/>
            <a:miter lim="800000"/>
            <a:headEnd/>
            <a:tailEnd/>
          </a:ln>
        </p:spPr>
      </p:pic>
      <p:sp>
        <p:nvSpPr>
          <p:cNvPr id="5124" name="Text Box 7"/>
          <p:cNvSpPr txBox="1">
            <a:spLocks noChangeArrowheads="1"/>
          </p:cNvSpPr>
          <p:nvPr/>
        </p:nvSpPr>
        <p:spPr bwMode="auto">
          <a:xfrm>
            <a:off x="685800" y="3962400"/>
            <a:ext cx="7635875" cy="2687638"/>
          </a:xfrm>
          <a:prstGeom prst="rect">
            <a:avLst/>
          </a:prstGeom>
          <a:noFill/>
          <a:ln w="9525">
            <a:noFill/>
            <a:miter lim="800000"/>
            <a:headEnd/>
            <a:tailEnd/>
          </a:ln>
        </p:spPr>
        <p:txBody>
          <a:bodyPr>
            <a:spAutoFit/>
          </a:bodyPr>
          <a:lstStyle/>
          <a:p>
            <a:r>
              <a:rPr lang="en-US" b="1" i="1">
                <a:latin typeface="Verdana" pitchFamily="34" charset="0"/>
              </a:rPr>
              <a:t>Go To:</a:t>
            </a:r>
            <a:r>
              <a:rPr lang="en-US">
                <a:latin typeface="Verdana" pitchFamily="34" charset="0"/>
              </a:rPr>
              <a:t> </a:t>
            </a:r>
            <a:r>
              <a:rPr lang="en-US" b="1">
                <a:latin typeface="Verdana" pitchFamily="34" charset="0"/>
              </a:rPr>
              <a:t>&lt;Grading System&gt; &lt;Maintenance&gt; &lt;Comments&gt;</a:t>
            </a:r>
          </a:p>
          <a:p>
            <a:r>
              <a:rPr lang="en-US">
                <a:latin typeface="Verdana" pitchFamily="34" charset="0"/>
              </a:rPr>
              <a:t>This table is </a:t>
            </a:r>
            <a:r>
              <a:rPr lang="en-US" b="1" u="sng">
                <a:latin typeface="Verdana" pitchFamily="34" charset="0"/>
              </a:rPr>
              <a:t>not </a:t>
            </a:r>
            <a:r>
              <a:rPr lang="en-US" u="sng">
                <a:latin typeface="Verdana" pitchFamily="34" charset="0"/>
              </a:rPr>
              <a:t>academic year specific</a:t>
            </a:r>
            <a:r>
              <a:rPr lang="en-US">
                <a:latin typeface="Verdana" pitchFamily="34" charset="0"/>
              </a:rPr>
              <a:t>.  Care should be taken when changing comments.  It will change the comments assigned in the previous years.</a:t>
            </a:r>
            <a:endParaRPr lang="en-US" i="1">
              <a:latin typeface="Verdana" pitchFamily="34" charset="0"/>
            </a:endParaRPr>
          </a:p>
          <a:p>
            <a:r>
              <a:rPr lang="en-US" b="1">
                <a:latin typeface="Verdana" pitchFamily="34" charset="0"/>
              </a:rPr>
              <a:t>Helpful Hint!</a:t>
            </a:r>
            <a:endParaRPr lang="en-US">
              <a:latin typeface="Verdana" pitchFamily="34" charset="0"/>
            </a:endParaRPr>
          </a:p>
          <a:p>
            <a:r>
              <a:rPr lang="en-US" sz="1600">
                <a:latin typeface="Verdana" pitchFamily="34" charset="0"/>
              </a:rPr>
              <a:t>While alpha codes are acceptable, it is suggested that numeric codes be used to provide for quicker data entry from the number pad. Numbered codes do not need to be consecutive.</a:t>
            </a:r>
          </a:p>
          <a:p>
            <a:r>
              <a:rPr lang="en-US" sz="1600">
                <a:latin typeface="Verdana" pitchFamily="34" charset="0"/>
              </a:rPr>
              <a:t>You may want to cluster Positive comments together (e.g. numbers 1-50) and Negative comments together (e.g. number 51-99).</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6D1"/>
        </a:solidFill>
        <a:effectLst/>
      </p:bgPr>
    </p:bg>
    <p:spTree>
      <p:nvGrpSpPr>
        <p:cNvPr id="1" name=""/>
        <p:cNvGrpSpPr/>
        <p:nvPr/>
      </p:nvGrpSpPr>
      <p:grpSpPr>
        <a:xfrm>
          <a:off x="0" y="0"/>
          <a:ext cx="0" cy="0"/>
          <a:chOff x="0" y="0"/>
          <a:chExt cx="0" cy="0"/>
        </a:xfrm>
      </p:grpSpPr>
      <p:pic>
        <p:nvPicPr>
          <p:cNvPr id="6146" name="Picture 6"/>
          <p:cNvPicPr>
            <a:picLocks noChangeAspect="1" noChangeArrowheads="1"/>
          </p:cNvPicPr>
          <p:nvPr/>
        </p:nvPicPr>
        <p:blipFill>
          <a:blip r:embed="rId2" cstate="print"/>
          <a:srcRect l="33855" t="34027" r="12413" b="10995"/>
          <a:stretch>
            <a:fillRect/>
          </a:stretch>
        </p:blipFill>
        <p:spPr bwMode="auto">
          <a:xfrm>
            <a:off x="123825" y="1295400"/>
            <a:ext cx="6124575" cy="5105400"/>
          </a:xfrm>
          <a:prstGeom prst="rect">
            <a:avLst/>
          </a:prstGeom>
          <a:noFill/>
          <a:ln w="9525">
            <a:noFill/>
            <a:miter lim="800000"/>
            <a:headEnd/>
            <a:tailEnd/>
          </a:ln>
        </p:spPr>
      </p:pic>
      <p:sp>
        <p:nvSpPr>
          <p:cNvPr id="6147" name="Text Box 7"/>
          <p:cNvSpPr txBox="1">
            <a:spLocks noChangeArrowheads="1"/>
          </p:cNvSpPr>
          <p:nvPr/>
        </p:nvSpPr>
        <p:spPr bwMode="auto">
          <a:xfrm>
            <a:off x="6248400" y="1447800"/>
            <a:ext cx="2667000" cy="4211638"/>
          </a:xfrm>
          <a:prstGeom prst="rect">
            <a:avLst/>
          </a:prstGeom>
          <a:noFill/>
          <a:ln w="9525">
            <a:noFill/>
            <a:miter lim="800000"/>
            <a:headEnd/>
            <a:tailEnd/>
          </a:ln>
        </p:spPr>
        <p:txBody>
          <a:bodyPr>
            <a:spAutoFit/>
          </a:bodyPr>
          <a:lstStyle/>
          <a:p>
            <a:r>
              <a:rPr lang="en-US" b="1" i="1">
                <a:latin typeface="Verdana" pitchFamily="34" charset="0"/>
              </a:rPr>
              <a:t>Go To:</a:t>
            </a:r>
            <a:r>
              <a:rPr lang="en-US">
                <a:latin typeface="Verdana" pitchFamily="34" charset="0"/>
              </a:rPr>
              <a:t> </a:t>
            </a:r>
            <a:r>
              <a:rPr lang="en-US" b="1">
                <a:latin typeface="Verdana" pitchFamily="34" charset="0"/>
              </a:rPr>
              <a:t>&lt;Grading System&gt; &lt;Maintenance&gt; &lt;Grade Headings&gt;</a:t>
            </a:r>
          </a:p>
          <a:p>
            <a:endParaRPr lang="en-US" b="1">
              <a:latin typeface="Verdana" pitchFamily="34" charset="0"/>
            </a:endParaRPr>
          </a:p>
          <a:p>
            <a:r>
              <a:rPr lang="en-US">
                <a:latin typeface="Verdana" pitchFamily="34" charset="0"/>
              </a:rPr>
              <a:t>This table is </a:t>
            </a:r>
            <a:r>
              <a:rPr lang="en-US" b="1" u="sng">
                <a:latin typeface="Verdana" pitchFamily="34" charset="0"/>
              </a:rPr>
              <a:t>not </a:t>
            </a:r>
            <a:r>
              <a:rPr lang="en-US" u="sng">
                <a:latin typeface="Verdana" pitchFamily="34" charset="0"/>
              </a:rPr>
              <a:t>academic year specific</a:t>
            </a:r>
            <a:r>
              <a:rPr lang="en-US">
                <a:latin typeface="Verdana" pitchFamily="34" charset="0"/>
              </a:rPr>
              <a:t>. </a:t>
            </a:r>
          </a:p>
          <a:p>
            <a:endParaRPr lang="en-US">
              <a:latin typeface="Verdana" pitchFamily="34" charset="0"/>
            </a:endParaRPr>
          </a:p>
          <a:p>
            <a:r>
              <a:rPr lang="en-US">
                <a:latin typeface="Verdana" pitchFamily="34" charset="0"/>
              </a:rPr>
              <a:t>Care should be taken when changing headings.  It will change the headings assigned in the previous years.</a:t>
            </a:r>
          </a:p>
        </p:txBody>
      </p:sp>
      <p:sp>
        <p:nvSpPr>
          <p:cNvPr id="6148" name="Rectangle 8"/>
          <p:cNvSpPr>
            <a:spLocks noChangeArrowheads="1"/>
          </p:cNvSpPr>
          <p:nvPr/>
        </p:nvSpPr>
        <p:spPr bwMode="auto">
          <a:xfrm>
            <a:off x="0" y="0"/>
            <a:ext cx="9144000" cy="990600"/>
          </a:xfrm>
          <a:prstGeom prst="rect">
            <a:avLst/>
          </a:prstGeom>
          <a:gradFill rotWithShape="1">
            <a:gsLst>
              <a:gs pos="0">
                <a:srgbClr val="FFF6D1"/>
              </a:gs>
              <a:gs pos="100000">
                <a:srgbClr val="CC6600"/>
              </a:gs>
            </a:gsLst>
            <a:lin ang="2700000" scaled="1"/>
          </a:gradFill>
          <a:ln w="9525">
            <a:noFill/>
            <a:miter lim="800000"/>
            <a:headEnd/>
            <a:tailEnd/>
          </a:ln>
        </p:spPr>
        <p:txBody>
          <a:bodyPr anchor="ctr"/>
          <a:lstStyle/>
          <a:p>
            <a:pPr algn="ctr"/>
            <a:r>
              <a:rPr lang="en-US" sz="4400">
                <a:solidFill>
                  <a:schemeClr val="tx2"/>
                </a:solidFill>
                <a:latin typeface="Verdana" pitchFamily="34" charset="0"/>
              </a:rPr>
              <a:t>Define Grade Headings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6D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mtClean="0">
                <a:latin typeface="Verdana" pitchFamily="34" charset="0"/>
              </a:rPr>
              <a:t>Grade Headings &amp; Terms</a:t>
            </a:r>
          </a:p>
        </p:txBody>
      </p:sp>
      <p:pic>
        <p:nvPicPr>
          <p:cNvPr id="7171" name="Picture 4"/>
          <p:cNvPicPr>
            <a:picLocks noChangeAspect="1" noChangeArrowheads="1"/>
          </p:cNvPicPr>
          <p:nvPr>
            <p:ph type="body" idx="1"/>
          </p:nvPr>
        </p:nvPicPr>
        <p:blipFill>
          <a:blip r:embed="rId2" cstate="print"/>
          <a:srcRect l="31836" r="14648" b="2995"/>
          <a:stretch>
            <a:fillRect/>
          </a:stretch>
        </p:blipFill>
        <p:spPr>
          <a:xfrm>
            <a:off x="533400" y="1319213"/>
            <a:ext cx="5638800" cy="5005387"/>
          </a:xfrm>
          <a:noFill/>
        </p:spPr>
      </p:pic>
      <p:sp>
        <p:nvSpPr>
          <p:cNvPr id="7172" name="Text Box 5"/>
          <p:cNvSpPr txBox="1">
            <a:spLocks noChangeArrowheads="1"/>
          </p:cNvSpPr>
          <p:nvPr/>
        </p:nvSpPr>
        <p:spPr bwMode="auto">
          <a:xfrm>
            <a:off x="6858000" y="1371600"/>
            <a:ext cx="184150" cy="366713"/>
          </a:xfrm>
          <a:prstGeom prst="rect">
            <a:avLst/>
          </a:prstGeom>
          <a:noFill/>
          <a:ln w="9525">
            <a:noFill/>
            <a:miter lim="800000"/>
            <a:headEnd/>
            <a:tailEnd/>
          </a:ln>
        </p:spPr>
        <p:txBody>
          <a:bodyPr wrap="none">
            <a:spAutoFit/>
          </a:bodyPr>
          <a:lstStyle/>
          <a:p>
            <a:endParaRPr lang="en-US"/>
          </a:p>
        </p:txBody>
      </p:sp>
      <p:sp>
        <p:nvSpPr>
          <p:cNvPr id="7173" name="Text Box 6"/>
          <p:cNvSpPr txBox="1">
            <a:spLocks noChangeArrowheads="1"/>
          </p:cNvSpPr>
          <p:nvPr/>
        </p:nvSpPr>
        <p:spPr bwMode="auto">
          <a:xfrm>
            <a:off x="6324600" y="1371600"/>
            <a:ext cx="2667000" cy="4486275"/>
          </a:xfrm>
          <a:prstGeom prst="rect">
            <a:avLst/>
          </a:prstGeom>
          <a:noFill/>
          <a:ln w="9525">
            <a:noFill/>
            <a:miter lim="800000"/>
            <a:headEnd/>
            <a:tailEnd/>
          </a:ln>
        </p:spPr>
        <p:txBody>
          <a:bodyPr>
            <a:spAutoFit/>
          </a:bodyPr>
          <a:lstStyle/>
          <a:p>
            <a:r>
              <a:rPr lang="en-US" b="1" i="1">
                <a:latin typeface="Verdana" pitchFamily="34" charset="0"/>
              </a:rPr>
              <a:t>Go To:</a:t>
            </a:r>
            <a:r>
              <a:rPr lang="en-US">
                <a:latin typeface="Verdana" pitchFamily="34" charset="0"/>
              </a:rPr>
              <a:t> </a:t>
            </a:r>
            <a:r>
              <a:rPr lang="en-US" b="1">
                <a:latin typeface="Verdana" pitchFamily="34" charset="0"/>
              </a:rPr>
              <a:t>&lt;Grading System&gt; &lt;Maintenance&gt; &lt;Grade</a:t>
            </a:r>
            <a:r>
              <a:rPr lang="en-US">
                <a:latin typeface="Verdana" pitchFamily="34" charset="0"/>
              </a:rPr>
              <a:t> </a:t>
            </a:r>
            <a:r>
              <a:rPr lang="en-US" b="1">
                <a:latin typeface="Verdana" pitchFamily="34" charset="0"/>
              </a:rPr>
              <a:t>Headings &amp; Terms&gt;</a:t>
            </a:r>
          </a:p>
          <a:p>
            <a:endParaRPr lang="en-US" b="1">
              <a:latin typeface="Verdana" pitchFamily="34" charset="0"/>
            </a:endParaRPr>
          </a:p>
          <a:p>
            <a:r>
              <a:rPr lang="en-US">
                <a:latin typeface="Verdana" pitchFamily="34" charset="0"/>
              </a:rPr>
              <a:t>This table </a:t>
            </a:r>
            <a:r>
              <a:rPr lang="en-US" b="1" u="sng">
                <a:latin typeface="Verdana" pitchFamily="34" charset="0"/>
              </a:rPr>
              <a:t>is</a:t>
            </a:r>
            <a:r>
              <a:rPr lang="en-US">
                <a:latin typeface="Verdana" pitchFamily="34" charset="0"/>
              </a:rPr>
              <a:t> </a:t>
            </a:r>
            <a:r>
              <a:rPr lang="en-US" u="sng">
                <a:latin typeface="Verdana" pitchFamily="34" charset="0"/>
              </a:rPr>
              <a:t>academic year and term specific</a:t>
            </a:r>
            <a:r>
              <a:rPr lang="en-US">
                <a:latin typeface="Verdana" pitchFamily="34" charset="0"/>
              </a:rPr>
              <a:t>.  Care should be taken when assigning Grade Headings, opening and closing them and defining the Grade Parameters.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6D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smtClean="0">
                <a:latin typeface="Verdana" pitchFamily="34" charset="0"/>
              </a:rPr>
              <a:t>Grade Headings &amp; Terms</a:t>
            </a:r>
          </a:p>
        </p:txBody>
      </p:sp>
      <p:pic>
        <p:nvPicPr>
          <p:cNvPr id="8195" name="Picture 3"/>
          <p:cNvPicPr>
            <a:picLocks noChangeAspect="1" noChangeArrowheads="1"/>
          </p:cNvPicPr>
          <p:nvPr>
            <p:ph type="body" idx="1"/>
          </p:nvPr>
        </p:nvPicPr>
        <p:blipFill>
          <a:blip r:embed="rId2" cstate="print"/>
          <a:srcRect l="31836" r="14648" b="2995"/>
          <a:stretch>
            <a:fillRect/>
          </a:stretch>
        </p:blipFill>
        <p:spPr>
          <a:xfrm>
            <a:off x="533400" y="1319213"/>
            <a:ext cx="5638800" cy="5005387"/>
          </a:xfrm>
          <a:noFill/>
        </p:spPr>
      </p:pic>
      <p:sp>
        <p:nvSpPr>
          <p:cNvPr id="8196" name="Text Box 4"/>
          <p:cNvSpPr txBox="1">
            <a:spLocks noChangeArrowheads="1"/>
          </p:cNvSpPr>
          <p:nvPr/>
        </p:nvSpPr>
        <p:spPr bwMode="auto">
          <a:xfrm>
            <a:off x="6858000" y="1371600"/>
            <a:ext cx="184150" cy="366713"/>
          </a:xfrm>
          <a:prstGeom prst="rect">
            <a:avLst/>
          </a:prstGeom>
          <a:noFill/>
          <a:ln w="9525">
            <a:noFill/>
            <a:miter lim="800000"/>
            <a:headEnd/>
            <a:tailEnd/>
          </a:ln>
        </p:spPr>
        <p:txBody>
          <a:bodyPr wrap="none">
            <a:spAutoFit/>
          </a:bodyPr>
          <a:lstStyle/>
          <a:p>
            <a:endParaRPr lang="en-US"/>
          </a:p>
        </p:txBody>
      </p:sp>
      <p:sp>
        <p:nvSpPr>
          <p:cNvPr id="8197" name="Text Box 5"/>
          <p:cNvSpPr txBox="1">
            <a:spLocks noChangeArrowheads="1"/>
          </p:cNvSpPr>
          <p:nvPr/>
        </p:nvSpPr>
        <p:spPr bwMode="auto">
          <a:xfrm>
            <a:off x="6324600" y="1103313"/>
            <a:ext cx="2667000" cy="4486275"/>
          </a:xfrm>
          <a:prstGeom prst="rect">
            <a:avLst/>
          </a:prstGeom>
          <a:noFill/>
          <a:ln w="9525">
            <a:noFill/>
            <a:miter lim="800000"/>
            <a:headEnd/>
            <a:tailEnd/>
          </a:ln>
        </p:spPr>
        <p:txBody>
          <a:bodyPr>
            <a:spAutoFit/>
          </a:bodyPr>
          <a:lstStyle/>
          <a:p>
            <a:r>
              <a:rPr lang="en-US" b="1" i="1">
                <a:latin typeface="Verdana" pitchFamily="34" charset="0"/>
              </a:rPr>
              <a:t>Go To:</a:t>
            </a:r>
            <a:r>
              <a:rPr lang="en-US">
                <a:latin typeface="Verdana" pitchFamily="34" charset="0"/>
              </a:rPr>
              <a:t> </a:t>
            </a:r>
            <a:r>
              <a:rPr lang="en-US" b="1">
                <a:latin typeface="Verdana" pitchFamily="34" charset="0"/>
              </a:rPr>
              <a:t>&lt;Grading System&gt; &lt;Maintenance&gt; &lt;Grade</a:t>
            </a:r>
            <a:r>
              <a:rPr lang="en-US">
                <a:latin typeface="Verdana" pitchFamily="34" charset="0"/>
              </a:rPr>
              <a:t> </a:t>
            </a:r>
            <a:r>
              <a:rPr lang="en-US" b="1">
                <a:latin typeface="Verdana" pitchFamily="34" charset="0"/>
              </a:rPr>
              <a:t>Headings &amp; Terms&gt;</a:t>
            </a:r>
          </a:p>
          <a:p>
            <a:endParaRPr lang="en-US" b="1">
              <a:latin typeface="Verdana" pitchFamily="34" charset="0"/>
            </a:endParaRPr>
          </a:p>
          <a:p>
            <a:r>
              <a:rPr lang="en-US">
                <a:latin typeface="Verdana" pitchFamily="34" charset="0"/>
              </a:rPr>
              <a:t>This table </a:t>
            </a:r>
            <a:r>
              <a:rPr lang="en-US" b="1" u="sng">
                <a:latin typeface="Verdana" pitchFamily="34" charset="0"/>
              </a:rPr>
              <a:t>is</a:t>
            </a:r>
            <a:r>
              <a:rPr lang="en-US">
                <a:latin typeface="Verdana" pitchFamily="34" charset="0"/>
              </a:rPr>
              <a:t> </a:t>
            </a:r>
            <a:r>
              <a:rPr lang="en-US" u="sng">
                <a:latin typeface="Verdana" pitchFamily="34" charset="0"/>
              </a:rPr>
              <a:t>academic year and term specific</a:t>
            </a:r>
            <a:r>
              <a:rPr lang="en-US">
                <a:latin typeface="Verdana" pitchFamily="34" charset="0"/>
              </a:rPr>
              <a:t>.  Care should be taken when assigning Grade Headings, opening and closing them and defining the Grade Parameters.</a:t>
            </a:r>
          </a:p>
        </p:txBody>
      </p:sp>
      <p:sp>
        <p:nvSpPr>
          <p:cNvPr id="8198" name="AutoShape 6"/>
          <p:cNvSpPr>
            <a:spLocks noChangeArrowheads="1"/>
          </p:cNvSpPr>
          <p:nvPr/>
        </p:nvSpPr>
        <p:spPr bwMode="auto">
          <a:xfrm>
            <a:off x="2057400" y="2209800"/>
            <a:ext cx="914400" cy="152400"/>
          </a:xfrm>
          <a:prstGeom prst="leftArrow">
            <a:avLst>
              <a:gd name="adj1" fmla="val 50000"/>
              <a:gd name="adj2" fmla="val 150000"/>
            </a:avLst>
          </a:prstGeom>
          <a:solidFill>
            <a:srgbClr val="FF0000"/>
          </a:solid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6D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smtClean="0">
                <a:latin typeface="Verdana" pitchFamily="34" charset="0"/>
              </a:rPr>
              <a:t>Grade Headings &amp; Terms</a:t>
            </a:r>
          </a:p>
        </p:txBody>
      </p:sp>
      <p:pic>
        <p:nvPicPr>
          <p:cNvPr id="9219" name="Picture 3"/>
          <p:cNvPicPr>
            <a:picLocks noChangeAspect="1" noChangeArrowheads="1"/>
          </p:cNvPicPr>
          <p:nvPr>
            <p:ph type="body" idx="1"/>
          </p:nvPr>
        </p:nvPicPr>
        <p:blipFill>
          <a:blip r:embed="rId2" cstate="print"/>
          <a:srcRect l="31836" r="14648" b="2995"/>
          <a:stretch>
            <a:fillRect/>
          </a:stretch>
        </p:blipFill>
        <p:spPr>
          <a:xfrm>
            <a:off x="533400" y="1319213"/>
            <a:ext cx="5638800" cy="5005387"/>
          </a:xfrm>
          <a:noFill/>
        </p:spPr>
      </p:pic>
      <p:sp>
        <p:nvSpPr>
          <p:cNvPr id="9220" name="Text Box 4"/>
          <p:cNvSpPr txBox="1">
            <a:spLocks noChangeArrowheads="1"/>
          </p:cNvSpPr>
          <p:nvPr/>
        </p:nvSpPr>
        <p:spPr bwMode="auto">
          <a:xfrm>
            <a:off x="6858000" y="1371600"/>
            <a:ext cx="184150" cy="366713"/>
          </a:xfrm>
          <a:prstGeom prst="rect">
            <a:avLst/>
          </a:prstGeom>
          <a:noFill/>
          <a:ln w="9525">
            <a:noFill/>
            <a:miter lim="800000"/>
            <a:headEnd/>
            <a:tailEnd/>
          </a:ln>
        </p:spPr>
        <p:txBody>
          <a:bodyPr wrap="none">
            <a:spAutoFit/>
          </a:bodyPr>
          <a:lstStyle/>
          <a:p>
            <a:endParaRPr lang="en-US"/>
          </a:p>
        </p:txBody>
      </p:sp>
      <p:sp>
        <p:nvSpPr>
          <p:cNvPr id="9221" name="Text Box 5"/>
          <p:cNvSpPr txBox="1">
            <a:spLocks noChangeArrowheads="1"/>
          </p:cNvSpPr>
          <p:nvPr/>
        </p:nvSpPr>
        <p:spPr bwMode="auto">
          <a:xfrm>
            <a:off x="6324600" y="1103313"/>
            <a:ext cx="2667000" cy="4486275"/>
          </a:xfrm>
          <a:prstGeom prst="rect">
            <a:avLst/>
          </a:prstGeom>
          <a:noFill/>
          <a:ln w="9525">
            <a:noFill/>
            <a:miter lim="800000"/>
            <a:headEnd/>
            <a:tailEnd/>
          </a:ln>
        </p:spPr>
        <p:txBody>
          <a:bodyPr>
            <a:spAutoFit/>
          </a:bodyPr>
          <a:lstStyle/>
          <a:p>
            <a:r>
              <a:rPr lang="en-US" b="1" i="1">
                <a:latin typeface="Verdana" pitchFamily="34" charset="0"/>
              </a:rPr>
              <a:t>Go To:</a:t>
            </a:r>
            <a:r>
              <a:rPr lang="en-US">
                <a:latin typeface="Verdana" pitchFamily="34" charset="0"/>
              </a:rPr>
              <a:t> </a:t>
            </a:r>
            <a:r>
              <a:rPr lang="en-US" b="1">
                <a:latin typeface="Verdana" pitchFamily="34" charset="0"/>
              </a:rPr>
              <a:t>&lt;Grading System&gt; &lt;Maintenance&gt; &lt;Grade</a:t>
            </a:r>
            <a:r>
              <a:rPr lang="en-US">
                <a:latin typeface="Verdana" pitchFamily="34" charset="0"/>
              </a:rPr>
              <a:t> </a:t>
            </a:r>
            <a:r>
              <a:rPr lang="en-US" b="1">
                <a:latin typeface="Verdana" pitchFamily="34" charset="0"/>
              </a:rPr>
              <a:t>Headings &amp; Terms&gt;</a:t>
            </a:r>
          </a:p>
          <a:p>
            <a:endParaRPr lang="en-US" b="1">
              <a:latin typeface="Verdana" pitchFamily="34" charset="0"/>
            </a:endParaRPr>
          </a:p>
          <a:p>
            <a:r>
              <a:rPr lang="en-US">
                <a:latin typeface="Verdana" pitchFamily="34" charset="0"/>
              </a:rPr>
              <a:t>This table </a:t>
            </a:r>
            <a:r>
              <a:rPr lang="en-US" b="1" u="sng">
                <a:latin typeface="Verdana" pitchFamily="34" charset="0"/>
              </a:rPr>
              <a:t>is</a:t>
            </a:r>
            <a:r>
              <a:rPr lang="en-US">
                <a:latin typeface="Verdana" pitchFamily="34" charset="0"/>
              </a:rPr>
              <a:t> </a:t>
            </a:r>
            <a:r>
              <a:rPr lang="en-US" u="sng">
                <a:latin typeface="Verdana" pitchFamily="34" charset="0"/>
              </a:rPr>
              <a:t>academic year and term specific</a:t>
            </a:r>
            <a:r>
              <a:rPr lang="en-US">
                <a:latin typeface="Verdana" pitchFamily="34" charset="0"/>
              </a:rPr>
              <a:t>.  Care should be taken when assigning Grade Headings, opening and closing them and defining the Grade Parameters.</a:t>
            </a:r>
          </a:p>
        </p:txBody>
      </p:sp>
      <p:sp>
        <p:nvSpPr>
          <p:cNvPr id="9222" name="AutoShape 6"/>
          <p:cNvSpPr>
            <a:spLocks noChangeArrowheads="1"/>
          </p:cNvSpPr>
          <p:nvPr/>
        </p:nvSpPr>
        <p:spPr bwMode="auto">
          <a:xfrm>
            <a:off x="3124200" y="3352800"/>
            <a:ext cx="914400" cy="152400"/>
          </a:xfrm>
          <a:prstGeom prst="leftArrow">
            <a:avLst>
              <a:gd name="adj1" fmla="val 50000"/>
              <a:gd name="adj2" fmla="val 150000"/>
            </a:avLst>
          </a:prstGeom>
          <a:solidFill>
            <a:srgbClr val="FF0000"/>
          </a:solidFill>
          <a:ln w="9525">
            <a:solidFill>
              <a:schemeClr val="tx1"/>
            </a:solidFill>
            <a:miter lim="800000"/>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6D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smtClean="0">
                <a:latin typeface="Verdana" pitchFamily="34" charset="0"/>
              </a:rPr>
              <a:t>Define GPA Scale Codes</a:t>
            </a:r>
          </a:p>
        </p:txBody>
      </p:sp>
      <p:pic>
        <p:nvPicPr>
          <p:cNvPr id="10243" name="Picture 4"/>
          <p:cNvPicPr>
            <a:picLocks noChangeAspect="1" noChangeArrowheads="1"/>
          </p:cNvPicPr>
          <p:nvPr/>
        </p:nvPicPr>
        <p:blipFill>
          <a:blip r:embed="rId2" cstate="print"/>
          <a:srcRect l="33105" t="43489" r="7031" b="18098"/>
          <a:stretch>
            <a:fillRect/>
          </a:stretch>
        </p:blipFill>
        <p:spPr bwMode="auto">
          <a:xfrm>
            <a:off x="1295400" y="1219200"/>
            <a:ext cx="6781800" cy="3043238"/>
          </a:xfrm>
          <a:prstGeom prst="rect">
            <a:avLst/>
          </a:prstGeom>
          <a:noFill/>
          <a:ln w="9525">
            <a:noFill/>
            <a:miter lim="800000"/>
            <a:headEnd/>
            <a:tailEnd/>
          </a:ln>
        </p:spPr>
      </p:pic>
      <p:sp>
        <p:nvSpPr>
          <p:cNvPr id="10244" name="Text Box 5"/>
          <p:cNvSpPr txBox="1">
            <a:spLocks noChangeArrowheads="1"/>
          </p:cNvSpPr>
          <p:nvPr/>
        </p:nvSpPr>
        <p:spPr bwMode="auto">
          <a:xfrm>
            <a:off x="441325" y="4356100"/>
            <a:ext cx="8550275" cy="1739900"/>
          </a:xfrm>
          <a:prstGeom prst="rect">
            <a:avLst/>
          </a:prstGeom>
          <a:noFill/>
          <a:ln w="9525">
            <a:noFill/>
            <a:miter lim="800000"/>
            <a:headEnd/>
            <a:tailEnd/>
          </a:ln>
        </p:spPr>
        <p:txBody>
          <a:bodyPr>
            <a:spAutoFit/>
          </a:bodyPr>
          <a:lstStyle/>
          <a:p>
            <a:r>
              <a:rPr lang="en-US" b="1" i="1">
                <a:latin typeface="Verdana" pitchFamily="34" charset="0"/>
              </a:rPr>
              <a:t>Go To:</a:t>
            </a:r>
            <a:r>
              <a:rPr lang="en-US">
                <a:latin typeface="Verdana" pitchFamily="34" charset="0"/>
              </a:rPr>
              <a:t> </a:t>
            </a:r>
            <a:r>
              <a:rPr lang="en-US" b="1">
                <a:latin typeface="Verdana" pitchFamily="34" charset="0"/>
              </a:rPr>
              <a:t>&lt;Grading System&gt; &lt;Maintenance&gt; &lt;Scales Codes&gt;</a:t>
            </a:r>
          </a:p>
          <a:p>
            <a:r>
              <a:rPr lang="en-US">
                <a:latin typeface="Verdana" pitchFamily="34" charset="0"/>
              </a:rPr>
              <a:t>This table is </a:t>
            </a:r>
            <a:r>
              <a:rPr lang="en-US" b="1" u="sng">
                <a:latin typeface="Verdana" pitchFamily="34" charset="0"/>
              </a:rPr>
              <a:t>not </a:t>
            </a:r>
            <a:r>
              <a:rPr lang="en-US" u="sng">
                <a:latin typeface="Verdana" pitchFamily="34" charset="0"/>
              </a:rPr>
              <a:t>academic year specific</a:t>
            </a:r>
            <a:r>
              <a:rPr lang="en-US">
                <a:latin typeface="Verdana" pitchFamily="34" charset="0"/>
              </a:rPr>
              <a:t>.  Care should be taken when changing headings.  It will change the headings assigned in the previous years.  Additional Scale Codes can be added.  Existing Scales Codes that were used to calculate GPA should never be removed, in case you need to go back and re-calculate a GPA for a previous year.</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6D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smtClean="0">
                <a:latin typeface="Verdana" pitchFamily="34" charset="0"/>
              </a:rPr>
              <a:t>Define Grade Scales</a:t>
            </a:r>
          </a:p>
        </p:txBody>
      </p:sp>
      <p:pic>
        <p:nvPicPr>
          <p:cNvPr id="11267" name="Picture 4"/>
          <p:cNvPicPr>
            <a:picLocks noChangeAspect="1" noChangeArrowheads="1"/>
          </p:cNvPicPr>
          <p:nvPr>
            <p:ph type="body" idx="1"/>
          </p:nvPr>
        </p:nvPicPr>
        <p:blipFill>
          <a:blip r:embed="rId2" cstate="print"/>
          <a:srcRect l="29102" t="26433" r="25195" b="33855"/>
          <a:stretch>
            <a:fillRect/>
          </a:stretch>
        </p:blipFill>
        <p:spPr>
          <a:xfrm>
            <a:off x="304800" y="1295400"/>
            <a:ext cx="6034088" cy="4953000"/>
          </a:xfrm>
          <a:noFill/>
        </p:spPr>
      </p:pic>
      <p:sp>
        <p:nvSpPr>
          <p:cNvPr id="11268" name="Text Box 5"/>
          <p:cNvSpPr txBox="1">
            <a:spLocks noChangeArrowheads="1"/>
          </p:cNvSpPr>
          <p:nvPr/>
        </p:nvSpPr>
        <p:spPr bwMode="auto">
          <a:xfrm>
            <a:off x="6400800" y="1371600"/>
            <a:ext cx="2590800" cy="3113088"/>
          </a:xfrm>
          <a:prstGeom prst="rect">
            <a:avLst/>
          </a:prstGeom>
          <a:noFill/>
          <a:ln w="9525">
            <a:noFill/>
            <a:miter lim="800000"/>
            <a:headEnd/>
            <a:tailEnd/>
          </a:ln>
        </p:spPr>
        <p:txBody>
          <a:bodyPr>
            <a:spAutoFit/>
          </a:bodyPr>
          <a:lstStyle/>
          <a:p>
            <a:r>
              <a:rPr lang="en-US" b="1" i="1">
                <a:latin typeface="Verdana" pitchFamily="34" charset="0"/>
              </a:rPr>
              <a:t>Go To:</a:t>
            </a:r>
            <a:r>
              <a:rPr lang="en-US">
                <a:latin typeface="Verdana" pitchFamily="34" charset="0"/>
              </a:rPr>
              <a:t> </a:t>
            </a:r>
            <a:r>
              <a:rPr lang="en-US" b="1">
                <a:latin typeface="Verdana" pitchFamily="34" charset="0"/>
              </a:rPr>
              <a:t>&lt;Grading System&gt; &lt;Maintenance&gt; &lt;Grade Scales&gt;</a:t>
            </a:r>
          </a:p>
          <a:p>
            <a:endParaRPr lang="en-US">
              <a:latin typeface="Verdana" pitchFamily="34" charset="0"/>
            </a:endParaRPr>
          </a:p>
          <a:p>
            <a:r>
              <a:rPr lang="en-US">
                <a:latin typeface="Verdana" pitchFamily="34" charset="0"/>
              </a:rPr>
              <a:t>Define the values that will be used for GPA calculations for each grade, Curriculum Level and Scale.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a:xfrm>
            <a:off x="0" y="0"/>
            <a:ext cx="9144000" cy="1524000"/>
          </a:xfrm>
          <a:gradFill>
            <a:gsLst>
              <a:gs pos="0">
                <a:srgbClr val="FDF4D3"/>
              </a:gs>
              <a:gs pos="100000">
                <a:srgbClr val="CC6600"/>
              </a:gs>
            </a:gsLst>
          </a:gradFill>
        </p:spPr>
        <p:txBody>
          <a:bodyPr/>
          <a:lstStyle/>
          <a:p>
            <a:pPr eaLnBrk="1" hangingPunct="1"/>
            <a:r>
              <a:rPr lang="en-US" sz="3600" b="1" smtClean="0">
                <a:solidFill>
                  <a:srgbClr val="4D4D4D"/>
                </a:solidFill>
                <a:latin typeface="Verdana" pitchFamily="34" charset="0"/>
              </a:rPr>
              <a:t>Information Marketing Group, Inc.</a:t>
            </a:r>
            <a:br>
              <a:rPr lang="en-US" sz="3600" b="1" smtClean="0">
                <a:solidFill>
                  <a:srgbClr val="4D4D4D"/>
                </a:solidFill>
                <a:latin typeface="Verdana" pitchFamily="34" charset="0"/>
              </a:rPr>
            </a:br>
            <a:endParaRPr lang="en-US" sz="3600" b="1" smtClean="0">
              <a:solidFill>
                <a:srgbClr val="4D4D4D"/>
              </a:solidFill>
              <a:latin typeface="Verdana" pitchFamily="34" charset="0"/>
            </a:endParaRPr>
          </a:p>
        </p:txBody>
      </p:sp>
      <p:sp>
        <p:nvSpPr>
          <p:cNvPr id="12291" name="Rectangle 3"/>
          <p:cNvSpPr>
            <a:spLocks noGrp="1" noChangeArrowheads="1"/>
          </p:cNvSpPr>
          <p:nvPr>
            <p:ph type="subTitle" idx="1"/>
          </p:nvPr>
        </p:nvSpPr>
        <p:spPr>
          <a:xfrm>
            <a:off x="685800" y="990600"/>
            <a:ext cx="7772400" cy="533400"/>
          </a:xfrm>
          <a:noFill/>
        </p:spPr>
        <p:txBody>
          <a:bodyPr/>
          <a:lstStyle/>
          <a:p>
            <a:pPr eaLnBrk="1" hangingPunct="1">
              <a:lnSpc>
                <a:spcPct val="90000"/>
              </a:lnSpc>
            </a:pPr>
            <a:r>
              <a:rPr lang="en-US" i="1" smtClean="0">
                <a:latin typeface="Palatino Linotype" pitchFamily="18" charset="0"/>
              </a:rPr>
              <a:t>Thanks for being our customer!</a:t>
            </a:r>
          </a:p>
        </p:txBody>
      </p:sp>
      <p:pic>
        <p:nvPicPr>
          <p:cNvPr id="12292" name="Picture 4" descr="imglogo3"/>
          <p:cNvPicPr>
            <a:picLocks noChangeAspect="1" noChangeArrowheads="1"/>
          </p:cNvPicPr>
          <p:nvPr/>
        </p:nvPicPr>
        <p:blipFill>
          <a:blip r:embed="rId3" cstate="print"/>
          <a:srcRect/>
          <a:stretch>
            <a:fillRect/>
          </a:stretch>
        </p:blipFill>
        <p:spPr bwMode="auto">
          <a:xfrm>
            <a:off x="7010400" y="6342063"/>
            <a:ext cx="1819275" cy="515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624</TotalTime>
  <Words>562</Words>
  <Application>Microsoft Office PowerPoint</Application>
  <PresentationFormat>On-screen Show (4:3)</PresentationFormat>
  <Paragraphs>47</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Garamond</vt:lpstr>
      <vt:lpstr>Calibri</vt:lpstr>
      <vt:lpstr>Verdana</vt:lpstr>
      <vt:lpstr>Palatino Linotype</vt:lpstr>
      <vt:lpstr>Default Design</vt:lpstr>
      <vt:lpstr>Information Marketing Group, Inc. </vt:lpstr>
      <vt:lpstr>Grading with iPass</vt:lpstr>
      <vt:lpstr>Define Grades</vt:lpstr>
      <vt:lpstr>Define Comments</vt:lpstr>
      <vt:lpstr>Slide 5</vt:lpstr>
      <vt:lpstr>Grade Headings &amp; Terms</vt:lpstr>
      <vt:lpstr>Grade Headings &amp; Terms</vt:lpstr>
      <vt:lpstr>Grade Headings &amp; Terms</vt:lpstr>
      <vt:lpstr>Define GPA Scale Codes</vt:lpstr>
      <vt:lpstr>Define Grade Scales</vt:lpstr>
      <vt:lpstr>Information Marketing Group, Inc.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soconnor</dc:creator>
  <cp:lastModifiedBy>soconnor</cp:lastModifiedBy>
  <cp:revision>58</cp:revision>
  <dcterms:created xsi:type="dcterms:W3CDTF">2008-09-29T14:03:00Z</dcterms:created>
  <dcterms:modified xsi:type="dcterms:W3CDTF">2009-07-23T16:43:44Z</dcterms:modified>
</cp:coreProperties>
</file>