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60" r:id="rId4"/>
    <p:sldId id="269" r:id="rId5"/>
    <p:sldId id="270" r:id="rId6"/>
    <p:sldId id="271" r:id="rId7"/>
    <p:sldId id="272" r:id="rId8"/>
    <p:sldId id="259" r:id="rId9"/>
    <p:sldId id="273" r:id="rId10"/>
    <p:sldId id="256" r:id="rId11"/>
    <p:sldId id="274" r:id="rId12"/>
    <p:sldId id="258" r:id="rId13"/>
    <p:sldId id="263" r:id="rId14"/>
    <p:sldId id="275" r:id="rId15"/>
    <p:sldId id="276" r:id="rId16"/>
    <p:sldId id="277" r:id="rId17"/>
    <p:sldId id="278" r:id="rId18"/>
    <p:sldId id="282" r:id="rId19"/>
    <p:sldId id="283" r:id="rId20"/>
    <p:sldId id="284" r:id="rId21"/>
    <p:sldId id="285" r:id="rId22"/>
    <p:sldId id="264" r:id="rId23"/>
    <p:sldId id="279" r:id="rId24"/>
    <p:sldId id="268" r:id="rId25"/>
    <p:sldId id="280" r:id="rId26"/>
    <p:sldId id="281" r:id="rId27"/>
    <p:sldId id="267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DF4D3"/>
    <a:srgbClr val="F6C30A"/>
    <a:srgbClr val="FFF6D1"/>
    <a:srgbClr val="FFFBEA"/>
    <a:srgbClr val="E6E3DA"/>
    <a:srgbClr val="D0CBB8"/>
    <a:srgbClr val="4D4D4D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5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4885E-657D-48C1-A00E-09872A2291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64105-7C34-4B4A-A2C1-1537386EEB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08A68-E307-4016-A4D9-6A217739F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6069F-C5BD-4096-87AF-D5EF3F033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FCA1F-C942-4D80-A278-64E9A1E8BD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5BC06-76F8-4667-BFBD-22C5318C8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4B54C-D0E4-45E2-9019-EAF05FC88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70124-E35D-4676-B4FF-4161672AF0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AF63D-B31D-40A5-AC54-0798803D2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171AC-6119-4D7A-9EDA-8CC5F9D091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126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126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73BA-D27C-41F6-BF8D-3D825EA440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3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FFF6D1"/>
              </a:gs>
              <a:gs pos="100000">
                <a:srgbClr val="CC66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49C85FD1-7600-4095-9259-9F05611195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8" descr="imglogo3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10400" y="6342063"/>
            <a:ext cx="1819275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1524000"/>
          </a:xfrm>
          <a:gradFill>
            <a:gsLst>
              <a:gs pos="0">
                <a:srgbClr val="FDF4D3"/>
              </a:gs>
              <a:gs pos="100000">
                <a:srgbClr val="CC6600"/>
              </a:gs>
            </a:gsLst>
          </a:gradFill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4D4D4D"/>
                </a:solidFill>
                <a:latin typeface="Verdana" pitchFamily="34" charset="0"/>
              </a:rPr>
              <a:t>Information Marketing Group, Inc.</a:t>
            </a:r>
            <a:br>
              <a:rPr lang="en-US" sz="3600" b="1" smtClean="0">
                <a:solidFill>
                  <a:srgbClr val="4D4D4D"/>
                </a:solidFill>
                <a:latin typeface="Verdana" pitchFamily="34" charset="0"/>
              </a:rPr>
            </a:br>
            <a:endParaRPr lang="en-US" sz="3600" b="1" smtClean="0">
              <a:solidFill>
                <a:srgbClr val="4D4D4D"/>
              </a:solidFill>
              <a:latin typeface="Verdana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990600"/>
            <a:ext cx="7772400" cy="5334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b="1" smtClean="0">
                <a:latin typeface="Verdana" pitchFamily="34" charset="0"/>
              </a:rPr>
              <a:t>Online Course Recommendations</a:t>
            </a:r>
          </a:p>
        </p:txBody>
      </p:sp>
      <p:pic>
        <p:nvPicPr>
          <p:cNvPr id="2052" name="Picture 4" descr="imglogo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6342063"/>
            <a:ext cx="1819275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1920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Verdana" pitchFamily="34" charset="0"/>
              </a:rPr>
              <a:t>Online Course Recommendations</a:t>
            </a:r>
            <a:endParaRPr lang="en-US" sz="3600" b="1" i="1" smtClean="0">
              <a:latin typeface="Verdana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sz="2800" b="1" i="1" smtClean="0">
              <a:latin typeface="Verdana" pitchFamily="34" charset="0"/>
            </a:endParaRP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Recommendations Configuration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Teacher Recommendations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Parent Recommendations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Student Recommendations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Counselor Recommendations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en-US" smtClean="0">
                <a:latin typeface="Verdana" pitchFamily="34" charset="0"/>
              </a:rPr>
              <a:t>Turning Recommendations into Requests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mtClean="0">
              <a:latin typeface="Verdana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Recommendations Configuration</a:t>
            </a:r>
          </a:p>
        </p:txBody>
      </p: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7635875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cs typeface="Arial" charset="0"/>
              </a:rPr>
              <a:t>Prior to opening Online Course Recommendations, the Recommendations Configuration screen must be set.</a:t>
            </a:r>
          </a:p>
          <a:p>
            <a:endParaRPr lang="en-US" sz="1600" b="1" i="1">
              <a:cs typeface="Arial" charset="0"/>
            </a:endParaRPr>
          </a:p>
          <a:p>
            <a:r>
              <a:rPr lang="en-US" sz="1600" b="1"/>
              <a:t>Open</a:t>
            </a:r>
            <a:r>
              <a:rPr lang="en-US" sz="1600"/>
              <a:t> </a:t>
            </a:r>
            <a:r>
              <a:rPr lang="en-US" sz="1600" b="1"/>
              <a:t>Scheduling System/ Scheduling Maintenance:</a:t>
            </a:r>
            <a:endParaRPr lang="en-US" sz="1600">
              <a:cs typeface="Arial" charset="0"/>
            </a:endParaRPr>
          </a:p>
        </p:txBody>
      </p:sp>
      <p:pic>
        <p:nvPicPr>
          <p:cNvPr id="5125" name="Picture 5" descr="men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2819400"/>
            <a:ext cx="33528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914400" y="6399213"/>
            <a:ext cx="1752600" cy="1587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Recommendations Configuration</a:t>
            </a:r>
          </a:p>
        </p:txBody>
      </p:sp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7635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600" b="1" i="1">
              <a:cs typeface="Arial" charset="0"/>
            </a:endParaRPr>
          </a:p>
          <a:p>
            <a:r>
              <a:rPr lang="en-US" sz="3200" b="1"/>
              <a:t>Click on the Recommendation Configuration</a:t>
            </a:r>
            <a:r>
              <a:rPr lang="en-US" sz="3200"/>
              <a:t> tab.</a:t>
            </a:r>
            <a:endParaRPr lang="en-US" sz="3200">
              <a:cs typeface="Arial" charset="0"/>
            </a:endParaRPr>
          </a:p>
        </p:txBody>
      </p:sp>
      <p:pic>
        <p:nvPicPr>
          <p:cNvPr id="25602" name="Picture 2" descr="recomm ta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048000"/>
            <a:ext cx="755808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152400" y="4418013"/>
            <a:ext cx="1066800" cy="1587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Recommendations Configuration</a:t>
            </a:r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7635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Select core departments by clicking the department name on the left.  Core items will appear on the right side.  Organize menu choices by using the </a:t>
            </a:r>
            <a:r>
              <a:rPr lang="en-US" sz="2000" b="1"/>
              <a:t>Move tools</a:t>
            </a:r>
            <a:r>
              <a:rPr lang="en-US" sz="2000"/>
              <a:t>.  Delete items using </a:t>
            </a:r>
            <a:r>
              <a:rPr lang="en-US" sz="2000" b="1"/>
              <a:t>Delete</a:t>
            </a:r>
            <a:r>
              <a:rPr lang="en-US" sz="2000"/>
              <a:t>.</a:t>
            </a:r>
          </a:p>
        </p:txBody>
      </p:sp>
      <p:pic>
        <p:nvPicPr>
          <p:cNvPr id="6148" name="Picture 2" descr="select departmen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590800"/>
            <a:ext cx="7924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Recommendations Configuration</a:t>
            </a:r>
          </a:p>
        </p:txBody>
      </p:sp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7635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/>
              <a:t>Set the Number of Electives available.</a:t>
            </a:r>
          </a:p>
          <a:p>
            <a:r>
              <a:rPr lang="en-US" sz="2000" b="1"/>
              <a:t>Select Departments </a:t>
            </a:r>
            <a:r>
              <a:rPr lang="en-US" sz="2000"/>
              <a:t>for</a:t>
            </a:r>
            <a:r>
              <a:rPr lang="en-US" sz="2000" b="1"/>
              <a:t> </a:t>
            </a:r>
            <a:r>
              <a:rPr lang="en-US" sz="2000"/>
              <a:t>Electives by Highlighting the Departments for electives. The departments will appear below.</a:t>
            </a:r>
          </a:p>
        </p:txBody>
      </p:sp>
      <p:pic>
        <p:nvPicPr>
          <p:cNvPr id="7172" name="Picture 2" descr="electives1"/>
          <p:cNvPicPr>
            <a:picLocks noChangeAspect="1" noChangeArrowheads="1"/>
          </p:cNvPicPr>
          <p:nvPr/>
        </p:nvPicPr>
        <p:blipFill>
          <a:blip r:embed="rId2" cstate="print"/>
          <a:srcRect r="8174" b="30159"/>
          <a:stretch>
            <a:fillRect/>
          </a:stretch>
        </p:blipFill>
        <p:spPr bwMode="auto">
          <a:xfrm>
            <a:off x="1371600" y="2667000"/>
            <a:ext cx="58674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>
            <a:off x="1828800" y="5943600"/>
            <a:ext cx="1752600" cy="158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38400" y="2971800"/>
            <a:ext cx="1143000" cy="158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Recommendations Configuration</a:t>
            </a:r>
          </a:p>
        </p:txBody>
      </p:sp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763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Compose the </a:t>
            </a:r>
            <a:r>
              <a:rPr lang="en-US" sz="2000" b="1"/>
              <a:t>Sign Off Message</a:t>
            </a:r>
            <a:r>
              <a:rPr lang="en-US" sz="2000"/>
              <a:t>.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2400" y="2667000"/>
            <a:ext cx="1143000" cy="158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7" name="Picture 2" descr="electives1"/>
          <p:cNvPicPr>
            <a:picLocks noChangeAspect="1" noChangeArrowheads="1"/>
          </p:cNvPicPr>
          <p:nvPr/>
        </p:nvPicPr>
        <p:blipFill>
          <a:blip r:embed="rId2" cstate="print"/>
          <a:srcRect t="69841" r="10957" b="7938"/>
          <a:stretch>
            <a:fillRect/>
          </a:stretch>
        </p:blipFill>
        <p:spPr bwMode="auto">
          <a:xfrm>
            <a:off x="1371600" y="1981200"/>
            <a:ext cx="7315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762000" y="3886200"/>
            <a:ext cx="763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The </a:t>
            </a:r>
            <a:r>
              <a:rPr lang="en-US" sz="2000" b="1"/>
              <a:t>Sign Off Message </a:t>
            </a:r>
            <a:r>
              <a:rPr lang="en-US" sz="2000"/>
              <a:t>will appear to users as:</a:t>
            </a:r>
          </a:p>
        </p:txBody>
      </p:sp>
      <p:pic>
        <p:nvPicPr>
          <p:cNvPr id="8199" name="Picture 3" descr="please che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25" y="4648200"/>
            <a:ext cx="91916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Teacher Recommendations</a:t>
            </a:r>
          </a:p>
        </p:txBody>
      </p:sp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381000" y="1295400"/>
            <a:ext cx="77724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cs typeface="Arial" charset="0"/>
              </a:rPr>
              <a:t>The Online Course Recommendations process is initiated by teachers.</a:t>
            </a:r>
            <a:endParaRPr lang="en-US" b="1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r>
              <a:rPr lang="en-US">
                <a:cs typeface="Arial" charset="0"/>
              </a:rPr>
              <a:t>Teachers will access current course lists.</a:t>
            </a: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 cstate="print"/>
          <a:srcRect l="2083" t="26158" r="4167" b="18286"/>
          <a:stretch>
            <a:fillRect/>
          </a:stretch>
        </p:blipFill>
        <p:spPr bwMode="auto">
          <a:xfrm>
            <a:off x="457200" y="2582863"/>
            <a:ext cx="8077200" cy="358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381000" y="3810000"/>
            <a:ext cx="2362200" cy="381000"/>
          </a:xfrm>
          <a:prstGeom prst="rect">
            <a:avLst/>
          </a:prstGeom>
          <a:noFill/>
          <a:ln w="222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 rot="8879677">
            <a:off x="0" y="43434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9223" name="AutoShape 6"/>
          <p:cNvSpPr>
            <a:spLocks noChangeArrowheads="1"/>
          </p:cNvSpPr>
          <p:nvPr/>
        </p:nvSpPr>
        <p:spPr bwMode="auto">
          <a:xfrm>
            <a:off x="7010400" y="32004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4" name="Text Box 9"/>
          <p:cNvSpPr txBox="1">
            <a:spLocks noChangeArrowheads="1"/>
          </p:cNvSpPr>
          <p:nvPr/>
        </p:nvSpPr>
        <p:spPr bwMode="auto">
          <a:xfrm>
            <a:off x="6324600" y="2667000"/>
            <a:ext cx="2819400" cy="3667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Select the course list.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Teacher Recommendations</a:t>
            </a:r>
          </a:p>
        </p:txBody>
      </p:sp>
      <p:sp>
        <p:nvSpPr>
          <p:cNvPr id="10243" name="Text Box 7"/>
          <p:cNvSpPr txBox="1">
            <a:spLocks noChangeArrowheads="1"/>
          </p:cNvSpPr>
          <p:nvPr/>
        </p:nvSpPr>
        <p:spPr bwMode="auto">
          <a:xfrm>
            <a:off x="381000" y="1295400"/>
            <a:ext cx="777240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Teachers may enter the number of recommendations for each student previously set in the recommendations configuration screen</a:t>
            </a: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  <a:p>
            <a:endParaRPr lang="en-US">
              <a:cs typeface="Arial" charset="0"/>
            </a:endParaRPr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2" cstate="print"/>
          <a:srcRect l="20833" t="36111" b="13889"/>
          <a:stretch>
            <a:fillRect/>
          </a:stretch>
        </p:blipFill>
        <p:spPr bwMode="auto">
          <a:xfrm>
            <a:off x="609600" y="2133600"/>
            <a:ext cx="8534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AutoShape 6"/>
          <p:cNvSpPr>
            <a:spLocks noChangeArrowheads="1"/>
          </p:cNvSpPr>
          <p:nvPr/>
        </p:nvSpPr>
        <p:spPr bwMode="auto">
          <a:xfrm rot="8879677">
            <a:off x="1066800" y="5410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US"/>
          </a:p>
        </p:txBody>
      </p:sp>
      <p:sp>
        <p:nvSpPr>
          <p:cNvPr id="10246" name="Text Box 8"/>
          <p:cNvSpPr txBox="1">
            <a:spLocks noChangeArrowheads="1"/>
          </p:cNvSpPr>
          <p:nvPr/>
        </p:nvSpPr>
        <p:spPr bwMode="auto">
          <a:xfrm>
            <a:off x="304800" y="5667375"/>
            <a:ext cx="4054475" cy="11906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Teachers can use the course look-up tool to search the course catalog. If they know the number of the course, they may just type it in.</a:t>
            </a:r>
          </a:p>
        </p:txBody>
      </p:sp>
      <p:sp>
        <p:nvSpPr>
          <p:cNvPr id="10247" name="Text Box 9"/>
          <p:cNvSpPr txBox="1">
            <a:spLocks noChangeArrowheads="1"/>
          </p:cNvSpPr>
          <p:nvPr/>
        </p:nvSpPr>
        <p:spPr bwMode="auto">
          <a:xfrm>
            <a:off x="5089525" y="5410200"/>
            <a:ext cx="4054475" cy="9159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Teachers can either type in a comment or search the comments from the grading system.</a:t>
            </a:r>
          </a:p>
        </p:txBody>
      </p:sp>
      <p:sp>
        <p:nvSpPr>
          <p:cNvPr id="10248" name="AutoShape 6"/>
          <p:cNvSpPr>
            <a:spLocks noChangeArrowheads="1"/>
          </p:cNvSpPr>
          <p:nvPr/>
        </p:nvSpPr>
        <p:spPr bwMode="auto">
          <a:xfrm rot="933503">
            <a:off x="6477000" y="51816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7"/>
          <p:cNvSpPr txBox="1">
            <a:spLocks noChangeArrowheads="1"/>
          </p:cNvSpPr>
          <p:nvPr/>
        </p:nvSpPr>
        <p:spPr bwMode="auto">
          <a:xfrm>
            <a:off x="6248400" y="1447800"/>
            <a:ext cx="26670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2000" b="1">
                <a:cs typeface="Arial" charset="0"/>
              </a:rPr>
              <a:t>Students may have accounts created in iPass</a:t>
            </a:r>
          </a:p>
          <a:p>
            <a:pPr>
              <a:buFontTx/>
              <a:buChar char="•"/>
            </a:pPr>
            <a:endParaRPr lang="en-US" sz="2000" b="1">
              <a:cs typeface="Arial" charset="0"/>
            </a:endParaRPr>
          </a:p>
          <a:p>
            <a:pPr>
              <a:buFontTx/>
              <a:buChar char="•"/>
            </a:pPr>
            <a:r>
              <a:rPr lang="en-US" sz="2000" b="1">
                <a:cs typeface="Arial" charset="0"/>
              </a:rPr>
              <a:t>Students are limited to iStudent and Logout folders</a:t>
            </a:r>
          </a:p>
          <a:p>
            <a:pPr>
              <a:buFontTx/>
              <a:buChar char="•"/>
            </a:pPr>
            <a:endParaRPr lang="en-US" sz="2000" b="1">
              <a:cs typeface="Arial" charset="0"/>
            </a:endParaRPr>
          </a:p>
          <a:p>
            <a:pPr>
              <a:buFontTx/>
              <a:buChar char="•"/>
            </a:pPr>
            <a:r>
              <a:rPr lang="en-US" sz="2000" b="1">
                <a:cs typeface="Arial" charset="0"/>
              </a:rPr>
              <a:t>iStudent contains “View Only” Biographical and Recommendations</a:t>
            </a:r>
          </a:p>
        </p:txBody>
      </p:sp>
      <p:sp>
        <p:nvSpPr>
          <p:cNvPr id="11267" name="Rectangle 8"/>
          <p:cNvSpPr>
            <a:spLocks noChangeArrowheads="1"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FFF6D1"/>
              </a:gs>
              <a:gs pos="100000">
                <a:srgbClr val="CC66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solidFill>
                  <a:schemeClr val="tx2"/>
                </a:solidFill>
                <a:latin typeface="Verdana" pitchFamily="34" charset="0"/>
              </a:rPr>
              <a:t>Student Recommendations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 cstate="print"/>
          <a:srcRect t="27777" r="68750" b="50464"/>
          <a:stretch>
            <a:fillRect/>
          </a:stretch>
        </p:blipFill>
        <p:spPr bwMode="auto">
          <a:xfrm>
            <a:off x="0" y="1524000"/>
            <a:ext cx="60198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8"/>
          <p:cNvSpPr>
            <a:spLocks noChangeArrowheads="1"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FFF6D1"/>
              </a:gs>
              <a:gs pos="100000">
                <a:srgbClr val="CC66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solidFill>
                  <a:schemeClr val="tx2"/>
                </a:solidFill>
                <a:latin typeface="Verdana" pitchFamily="34" charset="0"/>
              </a:rPr>
              <a:t>Student Recommendations</a:t>
            </a:r>
          </a:p>
        </p:txBody>
      </p:sp>
      <p:pic>
        <p:nvPicPr>
          <p:cNvPr id="1229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" y="1162050"/>
            <a:ext cx="7839075" cy="531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6477000" y="4191000"/>
            <a:ext cx="2667000" cy="14652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cs typeface="Arial" charset="0"/>
              </a:rPr>
              <a:t>Students may enter their own selections for courses for next year.</a:t>
            </a:r>
            <a:endParaRPr lang="en-US" b="1">
              <a:cs typeface="Arial" charset="0"/>
            </a:endParaRPr>
          </a:p>
          <a:p>
            <a:endParaRPr lang="en-US" b="1">
              <a:cs typeface="Arial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Student Electives</a:t>
            </a: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6324600" y="1371600"/>
            <a:ext cx="26670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cs typeface="Arial" charset="0"/>
              </a:rPr>
              <a:t>Students may enter the number of electives set on the configurations screen.</a:t>
            </a:r>
          </a:p>
          <a:p>
            <a:endParaRPr lang="en-US" b="1" i="1">
              <a:cs typeface="Arial" charset="0"/>
            </a:endParaRPr>
          </a:p>
          <a:p>
            <a:endParaRPr lang="en-US" b="1" i="1">
              <a:cs typeface="Arial" charset="0"/>
            </a:endParaRPr>
          </a:p>
          <a:p>
            <a:r>
              <a:rPr lang="en-US" b="1" i="1">
                <a:cs typeface="Arial" charset="0"/>
              </a:rPr>
              <a:t>It is also limited to the departments selected in configurations.</a:t>
            </a:r>
            <a:endParaRPr lang="en-US">
              <a:cs typeface="Arial" charset="0"/>
            </a:endParaRPr>
          </a:p>
        </p:txBody>
      </p:sp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2" cstate="print"/>
          <a:srcRect l="18430" t="68803" r="25160" b="10471"/>
          <a:stretch>
            <a:fillRect/>
          </a:stretch>
        </p:blipFill>
        <p:spPr bwMode="auto">
          <a:xfrm>
            <a:off x="228600" y="1295400"/>
            <a:ext cx="6019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Parent Recommendations</a:t>
            </a: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pic>
        <p:nvPicPr>
          <p:cNvPr id="1434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" y="1006475"/>
            <a:ext cx="8067675" cy="546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477000" y="4114800"/>
            <a:ext cx="2667000" cy="146526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Parents will log in using iParent and approve the courses recommended for their child.</a:t>
            </a:r>
            <a:endParaRPr lang="en-US" sz="2800" b="1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Parent Recommendations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905000" y="3962400"/>
            <a:ext cx="51816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Parents may choose not to approve of teacher recommendations and enter their own recommendations.</a:t>
            </a:r>
          </a:p>
          <a:p>
            <a:endParaRPr lang="en-US" b="1"/>
          </a:p>
          <a:p>
            <a:r>
              <a:rPr lang="en-US" b="1"/>
              <a:t>Parents will use the look-up tool to search your course catalog and select a course.</a:t>
            </a:r>
            <a:endParaRPr lang="en-US" sz="2800" b="1"/>
          </a:p>
        </p:txBody>
      </p:sp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371600"/>
            <a:ext cx="718502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2971800" y="25908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Parent Recommendations</a:t>
            </a: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457200" y="5486400"/>
            <a:ext cx="6553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/>
              <a:t>Course descriptions and prerequisites are essential in your online course catalog for viewing by parents.</a:t>
            </a:r>
          </a:p>
        </p:txBody>
      </p:sp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225" y="1143000"/>
            <a:ext cx="8740775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AutoShape 6"/>
          <p:cNvSpPr>
            <a:spLocks noChangeArrowheads="1"/>
          </p:cNvSpPr>
          <p:nvPr/>
        </p:nvSpPr>
        <p:spPr bwMode="auto">
          <a:xfrm rot="-5400000">
            <a:off x="2819400" y="25908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962400"/>
            <a:ext cx="8610600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Parent Recommendations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57200" y="1295400"/>
            <a:ext cx="6553200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/>
              <a:t>Parents may enter electives for their child.</a:t>
            </a:r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endParaRPr lang="en-US" sz="2400" b="1"/>
          </a:p>
          <a:p>
            <a:r>
              <a:rPr lang="en-US" sz="2400" b="1"/>
              <a:t>They may also enter comments regarding their selections.</a:t>
            </a:r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 rot="10800000">
            <a:off x="2895600" y="5029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pic>
        <p:nvPicPr>
          <p:cNvPr id="17415" name="Picture 6"/>
          <p:cNvPicPr>
            <a:picLocks noChangeAspect="1" noChangeArrowheads="1"/>
          </p:cNvPicPr>
          <p:nvPr/>
        </p:nvPicPr>
        <p:blipFill>
          <a:blip r:embed="rId3" cstate="print"/>
          <a:srcRect l="18430" t="68803" r="25160" b="10471"/>
          <a:stretch>
            <a:fillRect/>
          </a:stretch>
        </p:blipFill>
        <p:spPr bwMode="auto">
          <a:xfrm>
            <a:off x="533400" y="1828800"/>
            <a:ext cx="6324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810000"/>
            <a:ext cx="8458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Parent Recommendations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8437" name="AutoShape 6"/>
          <p:cNvSpPr>
            <a:spLocks noChangeArrowheads="1"/>
          </p:cNvSpPr>
          <p:nvPr/>
        </p:nvSpPr>
        <p:spPr bwMode="auto">
          <a:xfrm>
            <a:off x="4800600" y="4953000"/>
            <a:ext cx="914400" cy="304800"/>
          </a:xfrm>
          <a:prstGeom prst="lef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1143000" y="1600200"/>
            <a:ext cx="64008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/>
              <a:t>Parents must check the box acknowledging that they have reviewed all recommendations made by both the student and his/her teachers. These recommendations will then be reviewed by counselors for final approval and scheduling.</a:t>
            </a:r>
            <a:r>
              <a:rPr lang="en-US" sz="2000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Counselor Recommendations</a:t>
            </a: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0" y="99060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/>
              <a:t>Counselors may wish to enter their own recommendations for a student</a:t>
            </a:r>
            <a:endParaRPr lang="en-US" sz="2000"/>
          </a:p>
        </p:txBody>
      </p:sp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400"/>
            <a:ext cx="8970963" cy="458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1905000" y="5334000"/>
            <a:ext cx="914400" cy="304800"/>
          </a:xfrm>
          <a:prstGeom prst="lef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/>
          <p:cNvPicPr>
            <a:picLocks noChangeAspect="1" noChangeArrowheads="1"/>
          </p:cNvPicPr>
          <p:nvPr/>
        </p:nvPicPr>
        <p:blipFill>
          <a:blip r:embed="rId2" cstate="print"/>
          <a:srcRect l="6250" t="6944" r="18750" b="16667"/>
          <a:stretch>
            <a:fillRect/>
          </a:stretch>
        </p:blipFill>
        <p:spPr bwMode="auto">
          <a:xfrm>
            <a:off x="762000" y="1447800"/>
            <a:ext cx="7391400" cy="471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Counselor Recommendations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0" y="990600"/>
            <a:ext cx="6400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/>
              <a:t>Courses may be filtered by department.</a:t>
            </a:r>
            <a:endParaRPr lang="en-US" sz="2000"/>
          </a:p>
        </p:txBody>
      </p:sp>
      <p:sp>
        <p:nvSpPr>
          <p:cNvPr id="20486" name="AutoShape 6"/>
          <p:cNvSpPr>
            <a:spLocks noChangeArrowheads="1"/>
          </p:cNvSpPr>
          <p:nvPr/>
        </p:nvSpPr>
        <p:spPr bwMode="auto">
          <a:xfrm>
            <a:off x="8001000" y="2667000"/>
            <a:ext cx="914400" cy="304800"/>
          </a:xfrm>
          <a:prstGeom prst="lef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/>
              <a:t>\</a:t>
            </a:r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2133600"/>
            <a:ext cx="3211513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Counselor Recommendations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0" y="99060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Select the course recommendation by clicking on the course </a:t>
            </a:r>
            <a:r>
              <a:rPr lang="en-US" sz="2000" b="1"/>
              <a:t>ID number</a:t>
            </a:r>
            <a:r>
              <a:rPr lang="en-US" sz="2000"/>
              <a:t>. </a:t>
            </a:r>
          </a:p>
        </p:txBody>
      </p:sp>
      <p:pic>
        <p:nvPicPr>
          <p:cNvPr id="21509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9144000" cy="439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Counselor Recommendations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990600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Add a comment, if desired, and click </a:t>
            </a:r>
            <a:r>
              <a:rPr lang="en-US" sz="2000" b="1"/>
              <a:t>SUBMIT </a:t>
            </a:r>
            <a:r>
              <a:rPr lang="en-US" sz="2000"/>
              <a:t>to save your recommendation. </a:t>
            </a:r>
          </a:p>
        </p:txBody>
      </p:sp>
      <p:pic>
        <p:nvPicPr>
          <p:cNvPr id="2253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0"/>
            <a:ext cx="701040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425" y="4800600"/>
            <a:ext cx="87407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762000" y="4114800"/>
            <a:ext cx="7848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The new Recommendation will appear with the counselor name.</a:t>
            </a:r>
          </a:p>
        </p:txBody>
      </p:sp>
      <p:sp>
        <p:nvSpPr>
          <p:cNvPr id="22536" name="AutoShape 6"/>
          <p:cNvSpPr>
            <a:spLocks noChangeArrowheads="1"/>
          </p:cNvSpPr>
          <p:nvPr/>
        </p:nvSpPr>
        <p:spPr bwMode="auto">
          <a:xfrm>
            <a:off x="5867400" y="53340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Creating Requests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3886200" y="1600200"/>
            <a:ext cx="49530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Counselors start in the Scheduling System.</a:t>
            </a:r>
          </a:p>
          <a:p>
            <a:endParaRPr lang="en-US"/>
          </a:p>
        </p:txBody>
      </p:sp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19200"/>
            <a:ext cx="33845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/>
          <p:cNvPicPr>
            <a:picLocks noChangeAspect="1" noChangeArrowheads="1"/>
          </p:cNvPicPr>
          <p:nvPr/>
        </p:nvPicPr>
        <p:blipFill>
          <a:blip r:embed="rId3" cstate="print"/>
          <a:srcRect l="22917" t="36111" r="4167" b="16667"/>
          <a:stretch>
            <a:fillRect/>
          </a:stretch>
        </p:blipFill>
        <p:spPr bwMode="auto">
          <a:xfrm>
            <a:off x="304800" y="3200400"/>
            <a:ext cx="63246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6"/>
          <p:cNvSpPr>
            <a:spLocks noChangeArrowheads="1"/>
          </p:cNvSpPr>
          <p:nvPr/>
        </p:nvSpPr>
        <p:spPr bwMode="auto">
          <a:xfrm>
            <a:off x="3276600" y="2362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Text Box 5"/>
          <p:cNvSpPr txBox="1">
            <a:spLocks noChangeArrowheads="1"/>
          </p:cNvSpPr>
          <p:nvPr/>
        </p:nvSpPr>
        <p:spPr bwMode="auto">
          <a:xfrm>
            <a:off x="4191000" y="3962400"/>
            <a:ext cx="4953000" cy="9763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New feature allows counselors to sort by students assigned to them.</a:t>
            </a:r>
          </a:p>
          <a:p>
            <a:endParaRPr lang="en-US"/>
          </a:p>
        </p:txBody>
      </p:sp>
      <p:sp>
        <p:nvSpPr>
          <p:cNvPr id="23561" name="AutoShape 6"/>
          <p:cNvSpPr>
            <a:spLocks noChangeArrowheads="1"/>
          </p:cNvSpPr>
          <p:nvPr/>
        </p:nvSpPr>
        <p:spPr bwMode="auto">
          <a:xfrm rot="-1373433">
            <a:off x="5715000" y="5029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Creating Requests</a:t>
            </a: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3886200" y="1600200"/>
            <a:ext cx="49530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Counselors start in the Scheduling System.</a:t>
            </a:r>
          </a:p>
          <a:p>
            <a:endParaRPr lang="en-US"/>
          </a:p>
        </p:txBody>
      </p:sp>
      <p:sp>
        <p:nvSpPr>
          <p:cNvPr id="24581" name="AutoShape 6"/>
          <p:cNvSpPr>
            <a:spLocks noChangeArrowheads="1"/>
          </p:cNvSpPr>
          <p:nvPr/>
        </p:nvSpPr>
        <p:spPr bwMode="auto">
          <a:xfrm>
            <a:off x="3276600" y="2362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 rot="-1373433">
            <a:off x="5715000" y="50292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4583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868680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Text Box 5"/>
          <p:cNvSpPr txBox="1">
            <a:spLocks noChangeArrowheads="1"/>
          </p:cNvSpPr>
          <p:nvPr/>
        </p:nvSpPr>
        <p:spPr bwMode="auto">
          <a:xfrm>
            <a:off x="1524000" y="1371600"/>
            <a:ext cx="4953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Start with the first student on the list</a:t>
            </a:r>
            <a:endParaRPr lang="en-US"/>
          </a:p>
        </p:txBody>
      </p:sp>
      <p:pic>
        <p:nvPicPr>
          <p:cNvPr id="2458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48200"/>
            <a:ext cx="8624888" cy="159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6" name="Text Box 5"/>
          <p:cNvSpPr txBox="1">
            <a:spLocks noChangeArrowheads="1"/>
          </p:cNvSpPr>
          <p:nvPr/>
        </p:nvSpPr>
        <p:spPr bwMode="auto">
          <a:xfrm>
            <a:off x="0" y="4038600"/>
            <a:ext cx="49530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Click on the Recommendations tab</a:t>
            </a:r>
          </a:p>
          <a:p>
            <a:endParaRPr lang="en-US"/>
          </a:p>
        </p:txBody>
      </p:sp>
      <p:sp>
        <p:nvSpPr>
          <p:cNvPr id="24587" name="AutoShape 6"/>
          <p:cNvSpPr>
            <a:spLocks noChangeArrowheads="1"/>
          </p:cNvSpPr>
          <p:nvPr/>
        </p:nvSpPr>
        <p:spPr bwMode="auto">
          <a:xfrm rot="-5400000">
            <a:off x="3124200" y="48006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Creating Requests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5604" name="AutoShape 6"/>
          <p:cNvSpPr>
            <a:spLocks noChangeArrowheads="1"/>
          </p:cNvSpPr>
          <p:nvPr/>
        </p:nvSpPr>
        <p:spPr bwMode="auto">
          <a:xfrm>
            <a:off x="3505200" y="40386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14400"/>
            <a:ext cx="7467600" cy="551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1447800"/>
            <a:ext cx="2590800" cy="2225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en-US" sz="2000" b="1"/>
              <a:t>Counselors will review and evaluate recommendations entered by teachers, parents and students.</a:t>
            </a:r>
          </a:p>
          <a:p>
            <a:endParaRPr lang="en-US" sz="2000" b="1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Creating Requests</a:t>
            </a: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6628" name="AutoShape 6"/>
          <p:cNvSpPr>
            <a:spLocks noChangeArrowheads="1"/>
          </p:cNvSpPr>
          <p:nvPr/>
        </p:nvSpPr>
        <p:spPr bwMode="auto">
          <a:xfrm>
            <a:off x="3505200" y="40386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914400"/>
            <a:ext cx="8763000" cy="551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304800" y="4191000"/>
            <a:ext cx="2971800" cy="16160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en-US" sz="2000" b="1"/>
              <a:t>Counselors will approve the courses that will become actual requests.</a:t>
            </a:r>
          </a:p>
          <a:p>
            <a:endParaRPr lang="en-US" sz="2000" b="1"/>
          </a:p>
        </p:txBody>
      </p:sp>
      <p:sp>
        <p:nvSpPr>
          <p:cNvPr id="26631" name="AutoShape 6"/>
          <p:cNvSpPr>
            <a:spLocks noChangeArrowheads="1"/>
          </p:cNvSpPr>
          <p:nvPr/>
        </p:nvSpPr>
        <p:spPr bwMode="auto">
          <a:xfrm rot="1466637">
            <a:off x="2133600" y="4114800"/>
            <a:ext cx="914400" cy="152400"/>
          </a:xfrm>
          <a:prstGeom prst="leftArrow">
            <a:avLst>
              <a:gd name="adj1" fmla="val 50000"/>
              <a:gd name="adj2" fmla="val 1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381000" y="2895600"/>
            <a:ext cx="1600200" cy="533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Verdana" pitchFamily="34" charset="0"/>
              </a:rPr>
              <a:t>Creating Requests</a:t>
            </a:r>
          </a:p>
        </p:txBody>
      </p:sp>
      <p:sp>
        <p:nvSpPr>
          <p:cNvPr id="27651" name="Text Box 4"/>
          <p:cNvSpPr txBox="1">
            <a:spLocks noChangeArrowheads="1"/>
          </p:cNvSpPr>
          <p:nvPr/>
        </p:nvSpPr>
        <p:spPr bwMode="auto">
          <a:xfrm>
            <a:off x="6858000" y="1371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27652" name="Rectangle 14"/>
          <p:cNvSpPr>
            <a:spLocks noChangeArrowheads="1"/>
          </p:cNvSpPr>
          <p:nvPr/>
        </p:nvSpPr>
        <p:spPr bwMode="auto">
          <a:xfrm>
            <a:off x="304800" y="1600200"/>
            <a:ext cx="8534400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/>
              <a:t>Once all student recommendations are converted to requests the scheduling process can begin!</a:t>
            </a:r>
          </a:p>
          <a:p>
            <a:endParaRPr lang="en-US" sz="2400" b="1"/>
          </a:p>
          <a:p>
            <a:pPr lvl="1">
              <a:buFontTx/>
              <a:buChar char="•"/>
            </a:pPr>
            <a:r>
              <a:rPr lang="en-US" sz="2000" b="1"/>
              <a:t>Course Request tallies can be run</a:t>
            </a:r>
          </a:p>
          <a:p>
            <a:pPr lvl="1">
              <a:buFontTx/>
              <a:buChar char="•"/>
            </a:pPr>
            <a:endParaRPr lang="en-US" sz="2000" b="1"/>
          </a:p>
          <a:p>
            <a:pPr lvl="1">
              <a:buFontTx/>
              <a:buChar char="•"/>
            </a:pPr>
            <a:r>
              <a:rPr lang="en-US" sz="2000" b="1"/>
              <a:t>Courses Removed that will not be Offered</a:t>
            </a:r>
          </a:p>
          <a:p>
            <a:pPr lvl="1">
              <a:buFontTx/>
              <a:buChar char="•"/>
            </a:pPr>
            <a:endParaRPr lang="en-US" sz="2000" b="1"/>
          </a:p>
          <a:p>
            <a:pPr lvl="1">
              <a:buFontTx/>
              <a:buChar char="•"/>
            </a:pPr>
            <a:r>
              <a:rPr lang="en-US" sz="2000" b="1"/>
              <a:t>Sections Modified</a:t>
            </a:r>
          </a:p>
          <a:p>
            <a:pPr lvl="1">
              <a:buFontTx/>
              <a:buChar char="•"/>
            </a:pPr>
            <a:endParaRPr lang="en-US" sz="2000" b="1"/>
          </a:p>
          <a:p>
            <a:pPr lvl="1">
              <a:buFontTx/>
              <a:buChar char="•"/>
            </a:pPr>
            <a:r>
              <a:rPr lang="en-US" sz="2000" b="1"/>
              <a:t>Teacher and Room Assignments</a:t>
            </a:r>
          </a:p>
          <a:p>
            <a:pPr lvl="1">
              <a:buFontTx/>
              <a:buChar char="•"/>
            </a:pPr>
            <a:endParaRPr lang="en-US" sz="2000" b="1"/>
          </a:p>
          <a:p>
            <a:pPr lvl="1">
              <a:buFontTx/>
              <a:buChar char="•"/>
            </a:pPr>
            <a:r>
              <a:rPr lang="en-US" sz="2000" b="1"/>
              <a:t>Scheduling Students</a:t>
            </a:r>
            <a:endParaRPr lang="en-US" sz="200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1524000"/>
          </a:xfrm>
          <a:gradFill>
            <a:gsLst>
              <a:gs pos="0">
                <a:srgbClr val="FDF4D3"/>
              </a:gs>
              <a:gs pos="100000">
                <a:srgbClr val="CC6600"/>
              </a:gs>
            </a:gsLst>
          </a:gradFill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4D4D4D"/>
                </a:solidFill>
                <a:latin typeface="Verdana" pitchFamily="34" charset="0"/>
              </a:rPr>
              <a:t>Information Marketing Group, Inc.</a:t>
            </a:r>
            <a:br>
              <a:rPr lang="en-US" sz="3600" b="1" smtClean="0">
                <a:solidFill>
                  <a:srgbClr val="4D4D4D"/>
                </a:solidFill>
                <a:latin typeface="Verdana" pitchFamily="34" charset="0"/>
              </a:rPr>
            </a:br>
            <a:endParaRPr lang="en-US" sz="3600" b="1" smtClean="0">
              <a:solidFill>
                <a:srgbClr val="4D4D4D"/>
              </a:solidFill>
              <a:latin typeface="Verdana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990600"/>
            <a:ext cx="7772400" cy="5334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i="1" smtClean="0"/>
              <a:t>Thanks for being our customer!</a:t>
            </a:r>
          </a:p>
        </p:txBody>
      </p:sp>
      <p:pic>
        <p:nvPicPr>
          <p:cNvPr id="28676" name="Picture 4" descr="imglogo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6342063"/>
            <a:ext cx="1819275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603</Words>
  <Application>Microsoft Office PowerPoint</Application>
  <PresentationFormat>On-screen Show (4:3)</PresentationFormat>
  <Paragraphs>137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Garamond</vt:lpstr>
      <vt:lpstr>Calibri</vt:lpstr>
      <vt:lpstr>Verdana</vt:lpstr>
      <vt:lpstr>Wingdings</vt:lpstr>
      <vt:lpstr>Default Design</vt:lpstr>
      <vt:lpstr>Information Marketing Group, Inc. </vt:lpstr>
      <vt:lpstr>Online Course Recommendations</vt:lpstr>
      <vt:lpstr>Recommendations Configuration</vt:lpstr>
      <vt:lpstr>Recommendations Configuration</vt:lpstr>
      <vt:lpstr>Recommendations Configuration</vt:lpstr>
      <vt:lpstr>Recommendations Configuration</vt:lpstr>
      <vt:lpstr>Recommendations Configuration</vt:lpstr>
      <vt:lpstr>Teacher Recommendations</vt:lpstr>
      <vt:lpstr>Teacher Recommendations</vt:lpstr>
      <vt:lpstr>Slide 10</vt:lpstr>
      <vt:lpstr>Slide 11</vt:lpstr>
      <vt:lpstr>Student Electives</vt:lpstr>
      <vt:lpstr>Parent Recommendations</vt:lpstr>
      <vt:lpstr>Parent Recommendations</vt:lpstr>
      <vt:lpstr>Parent Recommendations</vt:lpstr>
      <vt:lpstr>Parent Recommendations</vt:lpstr>
      <vt:lpstr>Parent Recommendations</vt:lpstr>
      <vt:lpstr>Counselor Recommendations</vt:lpstr>
      <vt:lpstr>Counselor Recommendations</vt:lpstr>
      <vt:lpstr>Counselor Recommendations</vt:lpstr>
      <vt:lpstr>Counselor Recommendations</vt:lpstr>
      <vt:lpstr>Creating Requests</vt:lpstr>
      <vt:lpstr>Creating Requests</vt:lpstr>
      <vt:lpstr>Creating Requests</vt:lpstr>
      <vt:lpstr>Creating Requests</vt:lpstr>
      <vt:lpstr>Creating Requests</vt:lpstr>
      <vt:lpstr>Information Marketing Group, Inc.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soconnor</dc:creator>
  <cp:lastModifiedBy>soconnor</cp:lastModifiedBy>
  <cp:revision>121</cp:revision>
  <dcterms:created xsi:type="dcterms:W3CDTF">2008-09-29T14:03:00Z</dcterms:created>
  <dcterms:modified xsi:type="dcterms:W3CDTF">2010-06-10T14:46:17Z</dcterms:modified>
</cp:coreProperties>
</file>